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8"/>
  </p:notesMasterIdLst>
  <p:handoutMasterIdLst>
    <p:handoutMasterId r:id="rId89"/>
  </p:handoutMasterIdLst>
  <p:sldIdLst>
    <p:sldId id="1346" r:id="rId2"/>
    <p:sldId id="1815" r:id="rId3"/>
    <p:sldId id="1816" r:id="rId4"/>
    <p:sldId id="1817" r:id="rId5"/>
    <p:sldId id="1944" r:id="rId6"/>
    <p:sldId id="1818" r:id="rId7"/>
    <p:sldId id="1945" r:id="rId8"/>
    <p:sldId id="1946" r:id="rId9"/>
    <p:sldId id="1947" r:id="rId10"/>
    <p:sldId id="1948" r:id="rId11"/>
    <p:sldId id="1819" r:id="rId12"/>
    <p:sldId id="1864" r:id="rId13"/>
    <p:sldId id="1820" r:id="rId14"/>
    <p:sldId id="1821" r:id="rId15"/>
    <p:sldId id="1823" r:id="rId16"/>
    <p:sldId id="2022" r:id="rId17"/>
    <p:sldId id="2023" r:id="rId18"/>
    <p:sldId id="2025" r:id="rId19"/>
    <p:sldId id="1824" r:id="rId20"/>
    <p:sldId id="1825" r:id="rId21"/>
    <p:sldId id="1826" r:id="rId22"/>
    <p:sldId id="1827" r:id="rId23"/>
    <p:sldId id="1828" r:id="rId24"/>
    <p:sldId id="1829" r:id="rId25"/>
    <p:sldId id="1880" r:id="rId26"/>
    <p:sldId id="1830" r:id="rId27"/>
    <p:sldId id="1831" r:id="rId28"/>
    <p:sldId id="1832" r:id="rId29"/>
    <p:sldId id="2020" r:id="rId30"/>
    <p:sldId id="1866" r:id="rId31"/>
    <p:sldId id="1833" r:id="rId32"/>
    <p:sldId id="1865" r:id="rId33"/>
    <p:sldId id="1834" r:id="rId34"/>
    <p:sldId id="1835" r:id="rId35"/>
    <p:sldId id="1836" r:id="rId36"/>
    <p:sldId id="1837" r:id="rId37"/>
    <p:sldId id="1838" r:id="rId38"/>
    <p:sldId id="1839" r:id="rId39"/>
    <p:sldId id="1840" r:id="rId40"/>
    <p:sldId id="2024" r:id="rId41"/>
    <p:sldId id="2021" r:id="rId42"/>
    <p:sldId id="1841" r:id="rId43"/>
    <p:sldId id="1842" r:id="rId44"/>
    <p:sldId id="2019" r:id="rId45"/>
    <p:sldId id="1843" r:id="rId46"/>
    <p:sldId id="1844" r:id="rId47"/>
    <p:sldId id="1845" r:id="rId48"/>
    <p:sldId id="1886" r:id="rId49"/>
    <p:sldId id="1846" r:id="rId50"/>
    <p:sldId id="1885" r:id="rId51"/>
    <p:sldId id="1847" r:id="rId52"/>
    <p:sldId id="1848" r:id="rId53"/>
    <p:sldId id="1849" r:id="rId54"/>
    <p:sldId id="1884" r:id="rId55"/>
    <p:sldId id="1850" r:id="rId56"/>
    <p:sldId id="1851" r:id="rId57"/>
    <p:sldId id="1852" r:id="rId58"/>
    <p:sldId id="1881" r:id="rId59"/>
    <p:sldId id="1867" r:id="rId60"/>
    <p:sldId id="1868" r:id="rId61"/>
    <p:sldId id="1869" r:id="rId62"/>
    <p:sldId id="1870" r:id="rId63"/>
    <p:sldId id="1871" r:id="rId64"/>
    <p:sldId id="1872" r:id="rId65"/>
    <p:sldId id="1882" r:id="rId66"/>
    <p:sldId id="1873" r:id="rId67"/>
    <p:sldId id="1883" r:id="rId68"/>
    <p:sldId id="1874" r:id="rId69"/>
    <p:sldId id="2026" r:id="rId70"/>
    <p:sldId id="2027" r:id="rId71"/>
    <p:sldId id="1875" r:id="rId72"/>
    <p:sldId id="1876" r:id="rId73"/>
    <p:sldId id="1877" r:id="rId74"/>
    <p:sldId id="1878" r:id="rId75"/>
    <p:sldId id="1879" r:id="rId76"/>
    <p:sldId id="1853" r:id="rId77"/>
    <p:sldId id="1854" r:id="rId78"/>
    <p:sldId id="1855" r:id="rId79"/>
    <p:sldId id="1856" r:id="rId80"/>
    <p:sldId id="1857" r:id="rId81"/>
    <p:sldId id="1937" r:id="rId82"/>
    <p:sldId id="1858" r:id="rId83"/>
    <p:sldId id="1859" r:id="rId84"/>
    <p:sldId id="1860" r:id="rId85"/>
    <p:sldId id="1861" r:id="rId86"/>
    <p:sldId id="1862" r:id="rId87"/>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A00"/>
    <a:srgbClr val="3366FF"/>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2346" autoAdjust="0"/>
  </p:normalViewPr>
  <p:slideViewPr>
    <p:cSldViewPr snapToGrid="0">
      <p:cViewPr varScale="1">
        <p:scale>
          <a:sx n="68" d="100"/>
          <a:sy n="68" d="100"/>
        </p:scale>
        <p:origin x="1440" y="78"/>
      </p:cViewPr>
      <p:guideLst>
        <p:guide orient="horz" pos="216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2832" y="228"/>
      </p:cViewPr>
      <p:guideLst>
        <p:guide orient="horz" pos="2881"/>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921835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16800216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8</a:t>
            </a:fld>
            <a:endParaRPr lang="en-US" altLang="zh-CN"/>
          </a:p>
        </p:txBody>
      </p:sp>
    </p:spTree>
    <p:extLst>
      <p:ext uri="{BB962C8B-B14F-4D97-AF65-F5344CB8AC3E}">
        <p14:creationId xmlns:p14="http://schemas.microsoft.com/office/powerpoint/2010/main" val="56578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二、三、四的</a:t>
            </a:r>
            <a:r>
              <a:rPr lang="en-US" altLang="zh-CN" dirty="0"/>
              <a:t>PPT</a:t>
            </a:r>
            <a:r>
              <a:rPr lang="zh-CN" altLang="en-US" dirty="0"/>
              <a:t>源自</a:t>
            </a:r>
            <a:r>
              <a:rPr lang="zh-CN" altLang="en-US" sz="1200" b="0" dirty="0"/>
              <a:t>国家计算机网络入侵防范中心</a:t>
            </a:r>
            <a:r>
              <a:rPr lang="zh-CN" altLang="en-US" dirty="0"/>
              <a:t>张玉清的</a:t>
            </a:r>
            <a:r>
              <a:rPr lang="en-US" altLang="zh-CN" dirty="0"/>
              <a:t>PPT</a:t>
            </a:r>
            <a:r>
              <a:rPr lang="zh-CN" altLang="en-US" dirty="0"/>
              <a:t>“第</a:t>
            </a:r>
            <a:r>
              <a:rPr lang="en-US" altLang="zh-CN" dirty="0"/>
              <a:t>7</a:t>
            </a:r>
            <a:r>
              <a:rPr lang="zh-CN" altLang="en-US" dirty="0"/>
              <a:t>章：缓冲区溢出攻击及防御技术”</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58</a:t>
            </a:fld>
            <a:endParaRPr lang="en-US" altLang="zh-CN"/>
          </a:p>
        </p:txBody>
      </p:sp>
    </p:spTree>
    <p:extLst>
      <p:ext uri="{BB962C8B-B14F-4D97-AF65-F5344CB8AC3E}">
        <p14:creationId xmlns:p14="http://schemas.microsoft.com/office/powerpoint/2010/main" val="4133907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2022/10/14</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2022/10/14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2022/10/14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55650" y="228600"/>
            <a:ext cx="640715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143000"/>
            <a:ext cx="8229600" cy="5257800"/>
          </a:xfrm>
        </p:spPr>
        <p:txBody>
          <a:bodyPr/>
          <a:lstStyle/>
          <a:p>
            <a:endParaRPr lang="zh-CN" altLang="en-US"/>
          </a:p>
        </p:txBody>
      </p:sp>
      <p:sp>
        <p:nvSpPr>
          <p:cNvPr id="4" name="灯片编号占位符 3"/>
          <p:cNvSpPr>
            <a:spLocks noGrp="1"/>
          </p:cNvSpPr>
          <p:nvPr>
            <p:ph type="sldNum" sz="quarter" idx="10"/>
          </p:nvPr>
        </p:nvSpPr>
        <p:spPr>
          <a:xfrm>
            <a:off x="3429000" y="6597650"/>
            <a:ext cx="2133600" cy="263525"/>
          </a:xfrm>
        </p:spPr>
        <p:txBody>
          <a:bodyPr/>
          <a:lstStyle>
            <a:lvl1pPr>
              <a:defRPr/>
            </a:lvl1pPr>
          </a:lstStyle>
          <a:p>
            <a:fld id="{134E473F-4845-4315-9B13-28BC806CA207}"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2022/10/14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2022/10/14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2022/10/14</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2022/10/14</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2022/10/14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2022/10/14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2022/10/14</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68275" y="3548380"/>
            <a:ext cx="8534400" cy="2519045"/>
          </a:xfrm>
        </p:spPr>
        <p:txBody>
          <a:bodyPr/>
          <a:lstStyle/>
          <a:p>
            <a:pPr algn="l"/>
            <a:r>
              <a:rPr lang="zh-CN" altLang="en-US" sz="2800" dirty="0"/>
              <a:t>缓冲区溢出攻击是利用缓冲区溢出漏洞所进行的攻击行为。缓冲区溢出是一种普遍且非常危险的漏洞，往往是没有进行安全</a:t>
            </a:r>
            <a:r>
              <a:rPr lang="zh-CN" altLang="en-US" sz="2800" dirty="0" smtClean="0"/>
              <a:t>的软件设计</a:t>
            </a:r>
            <a:r>
              <a:rPr lang="zh-CN" altLang="en-US" sz="2800" dirty="0"/>
              <a:t>而导致的，在操作系统和应用软件中均可能存在。缓冲区溢出漏洞，一般会导致程序运行错误，系统关机等，若被攻击者利用，严重的情况会导致攻击者获得系统最高权限。</a:t>
            </a:r>
          </a:p>
        </p:txBody>
      </p:sp>
      <p:sp>
        <p:nvSpPr>
          <p:cNvPr id="4" name="标题 1"/>
          <p:cNvSpPr>
            <a:spLocks noGrp="1"/>
          </p:cNvSpPr>
          <p:nvPr>
            <p:ph type="ctrTitle"/>
          </p:nvPr>
        </p:nvSpPr>
        <p:spPr>
          <a:xfrm>
            <a:off x="1276349" y="1866900"/>
            <a:ext cx="6867525" cy="1143000"/>
          </a:xfrm>
        </p:spPr>
        <p:txBody>
          <a:bodyPr/>
          <a:lstStyle/>
          <a:p>
            <a:r>
              <a:rPr lang="zh-CN" altLang="en-US" dirty="0">
                <a:solidFill>
                  <a:schemeClr val="tx1"/>
                </a:solidFill>
              </a:rPr>
              <a:t>    缓冲区溢出攻击</a:t>
            </a:r>
          </a:p>
        </p:txBody>
      </p:sp>
      <p:sp>
        <p:nvSpPr>
          <p:cNvPr id="604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9130" y="793115"/>
            <a:ext cx="7772400" cy="4876165"/>
          </a:xfrm>
        </p:spPr>
        <p:txBody>
          <a:bodyPr/>
          <a:lstStyle/>
          <a:p>
            <a:pPr marL="0" indent="0">
              <a:buNone/>
            </a:pPr>
            <a:r>
              <a:rPr lang="en-US" altLang="zh-CN" sz="1600"/>
              <a:t>main()</a:t>
            </a:r>
          </a:p>
          <a:p>
            <a:pPr marL="0" indent="0">
              <a:buNone/>
            </a:pPr>
            <a:r>
              <a:rPr lang="en-US" altLang="zh-CN" sz="1600"/>
              <a:t>{</a:t>
            </a:r>
          </a:p>
          <a:p>
            <a:pPr marL="0" indent="0">
              <a:buNone/>
            </a:pPr>
            <a:r>
              <a:rPr lang="en-US" altLang="zh-CN" sz="1600"/>
              <a:t>int valid_flag=0;</a:t>
            </a:r>
          </a:p>
          <a:p>
            <a:pPr marL="0" indent="0">
              <a:buNone/>
            </a:pPr>
            <a:r>
              <a:rPr lang="en-US" altLang="zh-CN" sz="1600"/>
              <a:t>char password[1024];</a:t>
            </a:r>
          </a:p>
          <a:p>
            <a:pPr marL="0" indent="0">
              <a:buNone/>
            </a:pPr>
            <a:r>
              <a:rPr lang="en-US" altLang="zh-CN" sz="1600"/>
              <a:t>while(1)</a:t>
            </a:r>
          </a:p>
          <a:p>
            <a:pPr marL="0" indent="0">
              <a:buNone/>
            </a:pPr>
            <a:r>
              <a:rPr lang="en-US" altLang="zh-CN" sz="1600"/>
              <a:t>{</a:t>
            </a:r>
          </a:p>
          <a:p>
            <a:pPr marL="0" indent="0">
              <a:buNone/>
            </a:pPr>
            <a:r>
              <a:rPr lang="en-US" altLang="zh-CN" sz="1600"/>
              <a:t>printf(“Pls input password:          “);</a:t>
            </a:r>
          </a:p>
          <a:p>
            <a:pPr marL="0" indent="0">
              <a:buNone/>
            </a:pPr>
            <a:r>
              <a:rPr lang="en-US" altLang="zh-CN" sz="1600"/>
              <a:t>scanf(“%s”,password)</a:t>
            </a:r>
          </a:p>
          <a:p>
            <a:pPr marL="0" indent="0">
              <a:buNone/>
            </a:pPr>
            <a:r>
              <a:rPr lang="en-US" altLang="zh-CN" sz="1600">
                <a:sym typeface="+mn-ea"/>
              </a:rPr>
              <a:t>valid_flag</a:t>
            </a:r>
            <a:r>
              <a:rPr lang="en-US" altLang="zh-CN" sz="1600"/>
              <a:t>=verify_password(password);</a:t>
            </a:r>
          </a:p>
          <a:p>
            <a:pPr marL="0" indent="0">
              <a:buNone/>
            </a:pPr>
            <a:r>
              <a:rPr lang="en-US" altLang="zh-CN" sz="1600"/>
              <a:t>if(valid_flag) { printf(“incorrect password\n\n”</a:t>
            </a:r>
            <a:r>
              <a:rPr lang="zh-CN" altLang="en-US" sz="1600"/>
              <a:t>）；</a:t>
            </a:r>
          </a:p>
          <a:p>
            <a:pPr marL="0" indent="0">
              <a:buNone/>
            </a:pPr>
            <a:r>
              <a:rPr lang="en-US" altLang="zh-CN" sz="1600"/>
              <a:t>else { printf(“Congratulation !\n”);break}</a:t>
            </a:r>
          </a:p>
          <a:p>
            <a:pPr marL="0" indent="0">
              <a:buNone/>
            </a:pPr>
            <a:r>
              <a:rPr lang="en-US" altLang="zh-CN" sz="1600"/>
              <a:t>}</a:t>
            </a:r>
          </a:p>
          <a:p>
            <a:pPr marL="0" indent="0">
              <a:buNone/>
            </a:pPr>
            <a:r>
              <a:rPr lang="en-US" altLang="zh-CN" sz="1600"/>
              <a:t>}</a:t>
            </a:r>
          </a:p>
        </p:txBody>
      </p:sp>
      <p:sp>
        <p:nvSpPr>
          <p:cNvPr id="3" name="标题 2"/>
          <p:cNvSpPr>
            <a:spLocks noGrp="1"/>
          </p:cNvSpPr>
          <p:nvPr>
            <p:ph type="title"/>
          </p:nvPr>
        </p:nvSpPr>
        <p:spPr/>
        <p:txBody>
          <a:bodyPr/>
          <a:lstStyle/>
          <a:p>
            <a:r>
              <a:rPr lang="en-US" altLang="zh-CN" dirty="0" smtClean="0"/>
              <a:t>          </a:t>
            </a:r>
            <a:r>
              <a:rPr lang="zh-CN" altLang="en-US" dirty="0" smtClean="0"/>
              <a:t>溢出利用例</a:t>
            </a:r>
            <a:r>
              <a:rPr lang="en-US" altLang="zh-CN" dirty="0" smtClean="0"/>
              <a:t>3</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sz="3600"/>
              <a:t>发展历史</a:t>
            </a:r>
            <a:endParaRPr lang="en-US" altLang="zh-CN" sz="3600"/>
          </a:p>
        </p:txBody>
      </p:sp>
      <p:sp>
        <p:nvSpPr>
          <p:cNvPr id="292867" name="Rectangle 3"/>
          <p:cNvSpPr>
            <a:spLocks noGrp="1" noChangeArrowheads="1"/>
          </p:cNvSpPr>
          <p:nvPr>
            <p:ph type="body" idx="1"/>
          </p:nvPr>
        </p:nvSpPr>
        <p:spPr>
          <a:xfrm>
            <a:off x="592137" y="1335087"/>
            <a:ext cx="8237537" cy="4865687"/>
          </a:xfrm>
        </p:spPr>
        <p:txBody>
          <a:bodyPr/>
          <a:lstStyle/>
          <a:p>
            <a:pPr>
              <a:lnSpc>
                <a:spcPct val="90000"/>
              </a:lnSpc>
            </a:pPr>
            <a:r>
              <a:rPr lang="en-US" altLang="zh-CN" sz="2200" dirty="0">
                <a:latin typeface="Times New Roman" panose="02020603050405020304" pitchFamily="18" charset="0"/>
              </a:rPr>
              <a:t>1988</a:t>
            </a:r>
            <a:r>
              <a:rPr lang="zh-CN" altLang="en-US" sz="2200" dirty="0">
                <a:latin typeface="Times New Roman" panose="02020603050405020304" pitchFamily="18" charset="0"/>
              </a:rPr>
              <a:t>年，</a:t>
            </a:r>
            <a:r>
              <a:rPr lang="en-US" altLang="zh-CN" sz="2200" dirty="0">
                <a:latin typeface="Times New Roman" panose="02020603050405020304" pitchFamily="18" charset="0"/>
              </a:rPr>
              <a:t>Morris</a:t>
            </a:r>
            <a:r>
              <a:rPr lang="zh-CN" altLang="en-US" sz="2200" dirty="0" smtClean="0">
                <a:latin typeface="Times New Roman" panose="02020603050405020304" pitchFamily="18" charset="0"/>
              </a:rPr>
              <a:t>蠕虫，利用</a:t>
            </a:r>
            <a:r>
              <a:rPr lang="en-US" altLang="zh-CN" sz="2200" dirty="0" smtClean="0">
                <a:latin typeface="Times New Roman" panose="02020603050405020304" pitchFamily="18" charset="0"/>
              </a:rPr>
              <a:t>finger</a:t>
            </a:r>
            <a:r>
              <a:rPr lang="zh-CN" altLang="en-US" sz="2200" dirty="0" smtClean="0">
                <a:latin typeface="Times New Roman" panose="02020603050405020304" pitchFamily="18" charset="0"/>
              </a:rPr>
              <a:t>中的缓冲区溢出漏洞获得访问权，攻击</a:t>
            </a:r>
            <a:r>
              <a:rPr lang="en-US" altLang="zh-CN" sz="2200" dirty="0">
                <a:latin typeface="Times New Roman" panose="02020603050405020304" pitchFamily="18" charset="0"/>
              </a:rPr>
              <a:t>VAX </a:t>
            </a:r>
            <a:r>
              <a:rPr lang="zh-CN" altLang="en-US" sz="2200" dirty="0">
                <a:latin typeface="Times New Roman" panose="02020603050405020304" pitchFamily="18" charset="0"/>
              </a:rPr>
              <a:t>和 </a:t>
            </a:r>
            <a:r>
              <a:rPr lang="en-US" altLang="zh-CN" sz="2200" dirty="0">
                <a:latin typeface="Times New Roman" panose="02020603050405020304" pitchFamily="18" charset="0"/>
              </a:rPr>
              <a:t>Sun</a:t>
            </a:r>
            <a:r>
              <a:rPr lang="zh-CN" altLang="en-US" sz="2200" dirty="0">
                <a:latin typeface="Times New Roman" panose="02020603050405020304" pitchFamily="18" charset="0"/>
              </a:rPr>
              <a:t>机器，使当时</a:t>
            </a:r>
            <a:r>
              <a:rPr lang="en-US" altLang="zh-CN" sz="2200" dirty="0">
                <a:latin typeface="Times New Roman" panose="02020603050405020304" pitchFamily="18" charset="0"/>
              </a:rPr>
              <a:t>Internet</a:t>
            </a:r>
            <a:r>
              <a:rPr lang="zh-CN" altLang="en-US" sz="2200" dirty="0">
                <a:latin typeface="Times New Roman" panose="02020603050405020304" pitchFamily="18" charset="0"/>
              </a:rPr>
              <a:t>的大约</a:t>
            </a:r>
            <a:r>
              <a:rPr lang="en-US" altLang="zh-CN" sz="2200" dirty="0">
                <a:latin typeface="Times New Roman" panose="02020603050405020304" pitchFamily="18" charset="0"/>
              </a:rPr>
              <a:t>10%</a:t>
            </a:r>
            <a:r>
              <a:rPr lang="zh-CN" altLang="en-US" sz="2200" dirty="0">
                <a:latin typeface="Times New Roman" panose="02020603050405020304" pitchFamily="18" charset="0"/>
              </a:rPr>
              <a:t>崩溃。</a:t>
            </a:r>
          </a:p>
          <a:p>
            <a:pPr>
              <a:lnSpc>
                <a:spcPct val="90000"/>
              </a:lnSpc>
            </a:pPr>
            <a:r>
              <a:rPr lang="en-US" altLang="zh-CN" sz="2200" dirty="0">
                <a:latin typeface="Times New Roman" panose="02020603050405020304" pitchFamily="18" charset="0"/>
              </a:rPr>
              <a:t>1996</a:t>
            </a:r>
            <a:r>
              <a:rPr lang="zh-CN" altLang="en-US" sz="2200" dirty="0">
                <a:latin typeface="Times New Roman" panose="02020603050405020304" pitchFamily="18" charset="0"/>
              </a:rPr>
              <a:t>年，</a:t>
            </a:r>
            <a:r>
              <a:rPr lang="en-US" altLang="zh-CN" sz="2200" dirty="0">
                <a:latin typeface="Times New Roman" panose="02020603050405020304" pitchFamily="18" charset="0"/>
              </a:rPr>
              <a:t>Elias Levy</a:t>
            </a:r>
            <a:r>
              <a:rPr lang="zh-CN" altLang="en-US" sz="2200" dirty="0">
                <a:latin typeface="Times New Roman" panose="02020603050405020304" pitchFamily="18" charset="0"/>
              </a:rPr>
              <a:t>发表文章“</a:t>
            </a:r>
            <a:r>
              <a:rPr lang="en-US" altLang="zh-CN" sz="2200" dirty="0">
                <a:latin typeface="Times New Roman" panose="02020603050405020304" pitchFamily="18" charset="0"/>
              </a:rPr>
              <a:t>Smashing the stack for fun and profit”</a:t>
            </a:r>
            <a:r>
              <a:rPr lang="zh-CN" altLang="en-US" sz="2200" dirty="0">
                <a:latin typeface="Times New Roman" panose="02020603050405020304" pitchFamily="18" charset="0"/>
              </a:rPr>
              <a:t>，显示了很多程序都存在缓冲区溢出的危险。缓冲区溢出攻击被广泛关注。</a:t>
            </a:r>
          </a:p>
          <a:p>
            <a:pPr>
              <a:lnSpc>
                <a:spcPct val="90000"/>
              </a:lnSpc>
            </a:pPr>
            <a:r>
              <a:rPr lang="en-US" altLang="zh-CN" sz="2200" dirty="0">
                <a:latin typeface="Times New Roman" panose="02020603050405020304" pitchFamily="18" charset="0"/>
              </a:rPr>
              <a:t>1999</a:t>
            </a:r>
            <a:r>
              <a:rPr lang="zh-CN" altLang="en-US" sz="2200" dirty="0">
                <a:latin typeface="Times New Roman" panose="02020603050405020304" pitchFamily="18" charset="0"/>
              </a:rPr>
              <a:t>年，</a:t>
            </a:r>
            <a:r>
              <a:rPr lang="en-US" altLang="zh-CN" sz="2200" dirty="0">
                <a:latin typeface="Times New Roman" panose="02020603050405020304" pitchFamily="18" charset="0"/>
              </a:rPr>
              <a:t>Dark </a:t>
            </a:r>
            <a:r>
              <a:rPr lang="en-US" altLang="zh-CN" sz="2200" dirty="0" err="1">
                <a:latin typeface="Times New Roman" panose="02020603050405020304" pitchFamily="18" charset="0"/>
              </a:rPr>
              <a:t>spyrit</a:t>
            </a:r>
            <a:r>
              <a:rPr lang="en-US" altLang="zh-CN" sz="2200" dirty="0">
                <a:latin typeface="Times New Roman" panose="02020603050405020304" pitchFamily="18" charset="0"/>
              </a:rPr>
              <a:t> AKA Barnaby jack</a:t>
            </a:r>
            <a:r>
              <a:rPr lang="zh-CN" altLang="en-US" sz="2200" dirty="0">
                <a:latin typeface="Times New Roman" panose="02020603050405020304" pitchFamily="18" charset="0"/>
              </a:rPr>
              <a:t>提出使用系统核心</a:t>
            </a:r>
            <a:r>
              <a:rPr lang="en-US" altLang="zh-CN" sz="2200" dirty="0" err="1">
                <a:latin typeface="Times New Roman" panose="02020603050405020304" pitchFamily="18" charset="0"/>
              </a:rPr>
              <a:t>dll</a:t>
            </a:r>
            <a:r>
              <a:rPr lang="zh-CN" altLang="en-US" sz="2200" dirty="0">
                <a:latin typeface="Times New Roman" panose="02020603050405020304" pitchFamily="18" charset="0"/>
              </a:rPr>
              <a:t>中的“</a:t>
            </a:r>
            <a:r>
              <a:rPr lang="en-US" altLang="zh-CN" sz="2200" dirty="0" err="1">
                <a:latin typeface="Times New Roman" panose="02020603050405020304" pitchFamily="18" charset="0"/>
              </a:rPr>
              <a:t>jmp</a:t>
            </a:r>
            <a:r>
              <a:rPr lang="en-US" altLang="zh-CN" sz="2200" dirty="0">
                <a:latin typeface="Times New Roman" panose="02020603050405020304" pitchFamily="18" charset="0"/>
              </a:rPr>
              <a:t> </a:t>
            </a:r>
            <a:r>
              <a:rPr lang="en-US" altLang="zh-CN" sz="2200" dirty="0" err="1">
                <a:latin typeface="Times New Roman" panose="02020603050405020304" pitchFamily="18" charset="0"/>
              </a:rPr>
              <a:t>esp</a:t>
            </a:r>
            <a:r>
              <a:rPr lang="en-US" altLang="zh-CN" sz="2200" dirty="0">
                <a:latin typeface="Times New Roman" panose="02020603050405020304" pitchFamily="18" charset="0"/>
              </a:rPr>
              <a:t>”</a:t>
            </a:r>
            <a:r>
              <a:rPr lang="zh-CN" altLang="en-US" sz="2200" dirty="0">
                <a:latin typeface="Times New Roman" panose="02020603050405020304" pitchFamily="18" charset="0"/>
              </a:rPr>
              <a:t>指令完成</a:t>
            </a:r>
            <a:r>
              <a:rPr lang="en-US" altLang="zh-CN" sz="2200" dirty="0" err="1">
                <a:latin typeface="Times New Roman" panose="02020603050405020304" pitchFamily="18" charset="0"/>
              </a:rPr>
              <a:t>shellcode</a:t>
            </a:r>
            <a:r>
              <a:rPr lang="zh-CN" altLang="en-US" sz="2200" dirty="0">
                <a:latin typeface="Times New Roman" panose="02020603050405020304" pitchFamily="18" charset="0"/>
              </a:rPr>
              <a:t>跳转的想法，开创了</a:t>
            </a:r>
            <a:r>
              <a:rPr lang="en-US" altLang="zh-CN" sz="2200" dirty="0">
                <a:latin typeface="Times New Roman" panose="02020603050405020304" pitchFamily="18" charset="0"/>
              </a:rPr>
              <a:t>Win32</a:t>
            </a:r>
            <a:r>
              <a:rPr lang="zh-CN" altLang="en-US" sz="2200" dirty="0">
                <a:latin typeface="Times New Roman" panose="02020603050405020304" pitchFamily="18" charset="0"/>
              </a:rPr>
              <a:t>平台下缓冲区溢出的新思路，大量</a:t>
            </a:r>
            <a:r>
              <a:rPr lang="en-US" altLang="zh-CN" sz="2200" dirty="0">
                <a:latin typeface="Times New Roman" panose="02020603050405020304" pitchFamily="18" charset="0"/>
              </a:rPr>
              <a:t>windows</a:t>
            </a:r>
            <a:r>
              <a:rPr lang="zh-CN" altLang="en-US" sz="2200" dirty="0">
                <a:latin typeface="Times New Roman" panose="02020603050405020304" pitchFamily="18" charset="0"/>
              </a:rPr>
              <a:t>平台下缓冲区溢出漏洞被利用。</a:t>
            </a:r>
          </a:p>
          <a:p>
            <a:pPr>
              <a:lnSpc>
                <a:spcPct val="90000"/>
              </a:lnSpc>
            </a:pPr>
            <a:r>
              <a:rPr lang="en-US" altLang="zh-CN" sz="2200" dirty="0">
                <a:latin typeface="Times New Roman" panose="02020603050405020304" pitchFamily="18" charset="0"/>
              </a:rPr>
              <a:t>2001</a:t>
            </a:r>
            <a:r>
              <a:rPr lang="zh-CN" altLang="en-US" sz="2200" dirty="0">
                <a:latin typeface="Times New Roman" panose="02020603050405020304" pitchFamily="18" charset="0"/>
              </a:rPr>
              <a:t>年</a:t>
            </a:r>
            <a:r>
              <a:rPr lang="en-US" altLang="zh-CN" sz="2200" dirty="0">
                <a:latin typeface="Times New Roman" panose="02020603050405020304" pitchFamily="18" charset="0"/>
              </a:rPr>
              <a:t>8</a:t>
            </a:r>
            <a:r>
              <a:rPr lang="zh-CN" altLang="en-US" sz="2200" dirty="0">
                <a:latin typeface="Times New Roman" panose="02020603050405020304" pitchFamily="18" charset="0"/>
              </a:rPr>
              <a:t>月，“红色代码”利用微软</a:t>
            </a:r>
            <a:r>
              <a:rPr lang="en-US" altLang="zh-CN" sz="2200" dirty="0">
                <a:latin typeface="Times New Roman" panose="02020603050405020304" pitchFamily="18" charset="0"/>
              </a:rPr>
              <a:t>IIS</a:t>
            </a:r>
            <a:r>
              <a:rPr lang="zh-CN" altLang="en-US" sz="2200" dirty="0">
                <a:latin typeface="Times New Roman" panose="02020603050405020304" pitchFamily="18" charset="0"/>
              </a:rPr>
              <a:t>漏洞产生缓冲区存溢出，成为攻击企业网络的“罪魁祸首”。 </a:t>
            </a:r>
          </a:p>
          <a:p>
            <a:pPr>
              <a:lnSpc>
                <a:spcPct val="90000"/>
              </a:lnSpc>
            </a:pPr>
            <a:r>
              <a:rPr lang="en-US" altLang="zh-CN" sz="2200" dirty="0">
                <a:latin typeface="Times New Roman" panose="02020603050405020304" pitchFamily="18" charset="0"/>
              </a:rPr>
              <a:t>2003</a:t>
            </a:r>
            <a:r>
              <a:rPr lang="zh-CN" altLang="en-US" sz="2200" dirty="0">
                <a:latin typeface="Times New Roman" panose="02020603050405020304" pitchFamily="18" charset="0"/>
              </a:rPr>
              <a:t>年</a:t>
            </a:r>
            <a:r>
              <a:rPr lang="en-US" altLang="zh-CN" sz="2200" dirty="0">
                <a:latin typeface="Times New Roman" panose="02020603050405020304" pitchFamily="18" charset="0"/>
              </a:rPr>
              <a:t>1</a:t>
            </a:r>
            <a:r>
              <a:rPr lang="zh-CN" altLang="en-US" sz="2200" dirty="0">
                <a:latin typeface="Times New Roman" panose="02020603050405020304" pitchFamily="18" charset="0"/>
              </a:rPr>
              <a:t>月，</a:t>
            </a:r>
            <a:r>
              <a:rPr lang="en-US" altLang="zh-CN" sz="2200" dirty="0">
                <a:latin typeface="Times New Roman" panose="02020603050405020304" pitchFamily="18" charset="0"/>
              </a:rPr>
              <a:t>Slammer</a:t>
            </a:r>
            <a:r>
              <a:rPr lang="zh-CN" altLang="en-US" sz="2200" dirty="0">
                <a:latin typeface="Times New Roman" panose="02020603050405020304" pitchFamily="18" charset="0"/>
              </a:rPr>
              <a:t>蠕虫利用微软</a:t>
            </a:r>
            <a:r>
              <a:rPr lang="en-US" altLang="zh-CN" sz="2200" dirty="0">
                <a:latin typeface="Times New Roman" panose="02020603050405020304" pitchFamily="18" charset="0"/>
              </a:rPr>
              <a:t>SQL</a:t>
            </a:r>
            <a:r>
              <a:rPr lang="zh-CN" altLang="en-US" sz="2200" dirty="0">
                <a:latin typeface="Times New Roman" panose="02020603050405020304" pitchFamily="18" charset="0"/>
              </a:rPr>
              <a:t>漏洞产生缓冲区溢出对全球互联网产生冲击。。同年，“冲击波”蠕虫病毒利用微软</a:t>
            </a:r>
            <a:r>
              <a:rPr lang="en-US" altLang="zh-CN" sz="2200" dirty="0">
                <a:latin typeface="Times New Roman" panose="02020603050405020304" pitchFamily="18" charset="0"/>
              </a:rPr>
              <a:t>RPC</a:t>
            </a:r>
            <a:r>
              <a:rPr lang="zh-CN" altLang="en-US" sz="2200" dirty="0">
                <a:latin typeface="Times New Roman" panose="02020603050405020304" pitchFamily="18" charset="0"/>
              </a:rPr>
              <a:t>远程调用存在的缓冲区漏洞对</a:t>
            </a:r>
            <a:r>
              <a:rPr lang="en-US" altLang="zh-CN" sz="2200" dirty="0">
                <a:latin typeface="Times New Roman" panose="02020603050405020304" pitchFamily="18" charset="0"/>
              </a:rPr>
              <a:t>Windows 2000/XP</a:t>
            </a:r>
            <a:r>
              <a:rPr lang="zh-CN" altLang="en-US" sz="2200" dirty="0">
                <a:latin typeface="Times New Roman" panose="02020603050405020304" pitchFamily="18" charset="0"/>
              </a:rPr>
              <a:t>、</a:t>
            </a:r>
            <a:r>
              <a:rPr lang="en-US" altLang="zh-CN" sz="2200" dirty="0">
                <a:latin typeface="Times New Roman" panose="02020603050405020304" pitchFamily="18" charset="0"/>
              </a:rPr>
              <a:t>Windows Server 2003</a:t>
            </a:r>
            <a:r>
              <a:rPr lang="zh-CN" altLang="en-US" sz="2200" dirty="0">
                <a:latin typeface="Times New Roman" panose="02020603050405020304" pitchFamily="18" charset="0"/>
              </a:rPr>
              <a:t>进行攻击，波及全球网络系统。</a:t>
            </a:r>
            <a:endParaRPr lang="zh-CN" altLang="en-US" sz="21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anim calcmode="lin" valueType="num">
                                      <p:cBhvr additive="base">
                                        <p:cTn id="7" dur="500" fill="hold"/>
                                        <p:tgtEl>
                                          <p:spTgt spid="292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2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2867">
                                            <p:txEl>
                                              <p:pRg st="1" end="1"/>
                                            </p:txEl>
                                          </p:spTgt>
                                        </p:tgtEl>
                                        <p:attrNameLst>
                                          <p:attrName>style.visibility</p:attrName>
                                        </p:attrNameLst>
                                      </p:cBhvr>
                                      <p:to>
                                        <p:strVal val="visible"/>
                                      </p:to>
                                    </p:set>
                                    <p:anim calcmode="lin" valueType="num">
                                      <p:cBhvr additive="base">
                                        <p:cTn id="13" dur="500" fill="hold"/>
                                        <p:tgtEl>
                                          <p:spTgt spid="292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2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2867">
                                            <p:txEl>
                                              <p:pRg st="2" end="2"/>
                                            </p:txEl>
                                          </p:spTgt>
                                        </p:tgtEl>
                                        <p:attrNameLst>
                                          <p:attrName>style.visibility</p:attrName>
                                        </p:attrNameLst>
                                      </p:cBhvr>
                                      <p:to>
                                        <p:strVal val="visible"/>
                                      </p:to>
                                    </p:set>
                                    <p:anim calcmode="lin" valueType="num">
                                      <p:cBhvr additive="base">
                                        <p:cTn id="19" dur="500" fill="hold"/>
                                        <p:tgtEl>
                                          <p:spTgt spid="292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2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2867">
                                            <p:txEl>
                                              <p:pRg st="3" end="3"/>
                                            </p:txEl>
                                          </p:spTgt>
                                        </p:tgtEl>
                                        <p:attrNameLst>
                                          <p:attrName>style.visibility</p:attrName>
                                        </p:attrNameLst>
                                      </p:cBhvr>
                                      <p:to>
                                        <p:strVal val="visible"/>
                                      </p:to>
                                    </p:set>
                                    <p:anim calcmode="lin" valueType="num">
                                      <p:cBhvr additive="base">
                                        <p:cTn id="25" dur="500" fill="hold"/>
                                        <p:tgtEl>
                                          <p:spTgt spid="292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2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2867">
                                            <p:txEl>
                                              <p:pRg st="4" end="4"/>
                                            </p:txEl>
                                          </p:spTgt>
                                        </p:tgtEl>
                                        <p:attrNameLst>
                                          <p:attrName>style.visibility</p:attrName>
                                        </p:attrNameLst>
                                      </p:cBhvr>
                                      <p:to>
                                        <p:strVal val="visible"/>
                                      </p:to>
                                    </p:set>
                                    <p:anim calcmode="lin" valueType="num">
                                      <p:cBhvr additive="base">
                                        <p:cTn id="31" dur="500" fill="hold"/>
                                        <p:tgtEl>
                                          <p:spTgt spid="2928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28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sz="3600"/>
              <a:t>发展历史</a:t>
            </a:r>
            <a:endParaRPr lang="en-US" altLang="zh-CN" sz="3600"/>
          </a:p>
        </p:txBody>
      </p:sp>
      <p:sp>
        <p:nvSpPr>
          <p:cNvPr id="292867" name="Rectangle 3"/>
          <p:cNvSpPr>
            <a:spLocks noGrp="1" noChangeArrowheads="1"/>
          </p:cNvSpPr>
          <p:nvPr>
            <p:ph type="body" idx="1"/>
          </p:nvPr>
        </p:nvSpPr>
        <p:spPr>
          <a:xfrm>
            <a:off x="592137" y="1335087"/>
            <a:ext cx="8237537" cy="4865687"/>
          </a:xfrm>
        </p:spPr>
        <p:txBody>
          <a:bodyPr/>
          <a:lstStyle/>
          <a:p>
            <a:pPr>
              <a:lnSpc>
                <a:spcPct val="90000"/>
              </a:lnSpc>
            </a:pPr>
            <a:r>
              <a:rPr lang="en-US" altLang="zh-CN" sz="2200" dirty="0"/>
              <a:t>2004</a:t>
            </a:r>
            <a:r>
              <a:rPr lang="zh-CN" altLang="en-US" sz="2200" dirty="0"/>
              <a:t>年</a:t>
            </a:r>
            <a:r>
              <a:rPr lang="en-US" altLang="zh-CN" sz="2200" dirty="0"/>
              <a:t>5</a:t>
            </a:r>
            <a:r>
              <a:rPr lang="zh-CN" altLang="en-US" sz="2200" dirty="0"/>
              <a:t>月爆发的“振荡波”利用了</a:t>
            </a:r>
            <a:r>
              <a:rPr lang="en-US" altLang="zh-CN" sz="2200" dirty="0"/>
              <a:t>Windows</a:t>
            </a:r>
            <a:r>
              <a:rPr lang="zh-CN" altLang="en-US" sz="2200" dirty="0"/>
              <a:t>系统的活动目录服务缓冲区溢出漏洞。</a:t>
            </a:r>
          </a:p>
          <a:p>
            <a:pPr>
              <a:lnSpc>
                <a:spcPct val="90000"/>
              </a:lnSpc>
            </a:pPr>
            <a:r>
              <a:rPr lang="en-US" altLang="zh-CN" sz="2200" dirty="0"/>
              <a:t>2005</a:t>
            </a:r>
            <a:r>
              <a:rPr lang="zh-CN" altLang="en-US" sz="2200" dirty="0"/>
              <a:t>年</a:t>
            </a:r>
            <a:r>
              <a:rPr lang="en-US" altLang="zh-CN" sz="2200" dirty="0"/>
              <a:t>8</a:t>
            </a:r>
            <a:r>
              <a:rPr lang="zh-CN" altLang="en-US" sz="2200" dirty="0"/>
              <a:t>月利用</a:t>
            </a:r>
            <a:r>
              <a:rPr lang="en-US" altLang="zh-CN" sz="2200" dirty="0"/>
              <a:t>Windows</a:t>
            </a:r>
            <a:r>
              <a:rPr lang="zh-CN" altLang="en-US" sz="2200" dirty="0"/>
              <a:t>即插即用缓冲区溢出漏洞的“狙击波”被称为历史上最快利用微软漏洞进行攻击的恶意代码。</a:t>
            </a:r>
          </a:p>
          <a:p>
            <a:pPr>
              <a:lnSpc>
                <a:spcPct val="90000"/>
              </a:lnSpc>
            </a:pPr>
            <a:r>
              <a:rPr lang="en-US" altLang="zh-CN" sz="2200" dirty="0"/>
              <a:t>2008</a:t>
            </a:r>
            <a:r>
              <a:rPr lang="zh-CN" altLang="en-US" sz="2200" dirty="0"/>
              <a:t>年底至</a:t>
            </a:r>
            <a:r>
              <a:rPr lang="en-US" altLang="zh-CN" sz="2200" dirty="0"/>
              <a:t>2009</a:t>
            </a:r>
            <a:r>
              <a:rPr lang="zh-CN" altLang="en-US" sz="2200" dirty="0"/>
              <a:t>年的</a:t>
            </a:r>
            <a:r>
              <a:rPr lang="en-US" altLang="zh-CN" sz="2200" dirty="0" err="1"/>
              <a:t>Conficker</a:t>
            </a:r>
            <a:r>
              <a:rPr lang="zh-CN" altLang="en-US" sz="2200" dirty="0"/>
              <a:t>蠕虫利用的是</a:t>
            </a:r>
            <a:r>
              <a:rPr lang="en-US" altLang="zh-CN" sz="2200" dirty="0"/>
              <a:t>Windows</a:t>
            </a:r>
            <a:r>
              <a:rPr lang="zh-CN" altLang="en-US" sz="2200" dirty="0"/>
              <a:t>处理远程</a:t>
            </a:r>
            <a:r>
              <a:rPr lang="en-US" altLang="zh-CN" sz="2200" dirty="0"/>
              <a:t>RPC</a:t>
            </a:r>
            <a:r>
              <a:rPr lang="zh-CN" altLang="en-US" sz="2200" dirty="0"/>
              <a:t>请求时的漏洞（</a:t>
            </a:r>
            <a:r>
              <a:rPr lang="en-US" altLang="zh-CN" sz="2200" dirty="0"/>
              <a:t>MS08-067</a:t>
            </a:r>
            <a:r>
              <a:rPr lang="zh-CN" altLang="en-US" sz="2200" dirty="0"/>
              <a:t>） </a:t>
            </a:r>
            <a:r>
              <a:rPr lang="zh-CN" altLang="en-US" sz="2200" dirty="0">
                <a:latin typeface="Times New Roman" panose="02020603050405020304" pitchFamily="18" charset="0"/>
              </a:rPr>
              <a:t>。</a:t>
            </a:r>
            <a:endParaRPr lang="zh-CN" altLang="en-US" sz="21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anim calcmode="lin" valueType="num">
                                      <p:cBhvr additive="base">
                                        <p:cTn id="7" dur="500" fill="hold"/>
                                        <p:tgtEl>
                                          <p:spTgt spid="292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2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2867">
                                            <p:txEl>
                                              <p:pRg st="1" end="1"/>
                                            </p:txEl>
                                          </p:spTgt>
                                        </p:tgtEl>
                                        <p:attrNameLst>
                                          <p:attrName>style.visibility</p:attrName>
                                        </p:attrNameLst>
                                      </p:cBhvr>
                                      <p:to>
                                        <p:strVal val="visible"/>
                                      </p:to>
                                    </p:set>
                                    <p:anim calcmode="lin" valueType="num">
                                      <p:cBhvr additive="base">
                                        <p:cTn id="13" dur="500" fill="hold"/>
                                        <p:tgtEl>
                                          <p:spTgt spid="292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2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2867">
                                            <p:txEl>
                                              <p:pRg st="2" end="2"/>
                                            </p:txEl>
                                          </p:spTgt>
                                        </p:tgtEl>
                                        <p:attrNameLst>
                                          <p:attrName>style.visibility</p:attrName>
                                        </p:attrNameLst>
                                      </p:cBhvr>
                                      <p:to>
                                        <p:strVal val="visible"/>
                                      </p:to>
                                    </p:set>
                                    <p:anim calcmode="lin" valueType="num">
                                      <p:cBhvr additive="base">
                                        <p:cTn id="19" dur="500" fill="hold"/>
                                        <p:tgtEl>
                                          <p:spTgt spid="292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286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600"/>
              <a:t>危害性和普遍性</a:t>
            </a:r>
            <a:endParaRPr lang="en-US" altLang="zh-CN" sz="3600"/>
          </a:p>
        </p:txBody>
      </p:sp>
      <p:sp>
        <p:nvSpPr>
          <p:cNvPr id="293891" name="Rectangle 3"/>
          <p:cNvSpPr>
            <a:spLocks noGrp="1" noChangeArrowheads="1"/>
          </p:cNvSpPr>
          <p:nvPr>
            <p:ph type="body" idx="1"/>
          </p:nvPr>
        </p:nvSpPr>
        <p:spPr>
          <a:xfrm>
            <a:off x="419100" y="1457325"/>
            <a:ext cx="8507413" cy="4543425"/>
          </a:xfrm>
        </p:spPr>
        <p:txBody>
          <a:bodyPr/>
          <a:lstStyle/>
          <a:p>
            <a:pPr>
              <a:lnSpc>
                <a:spcPct val="110000"/>
              </a:lnSpc>
            </a:pPr>
            <a:r>
              <a:rPr lang="zh-CN" altLang="en-US" sz="2600" dirty="0">
                <a:latin typeface="Times New Roman" panose="02020603050405020304" pitchFamily="18" charset="0"/>
              </a:rPr>
              <a:t>缓冲区溢出漏洞可以使一个匿名的</a:t>
            </a:r>
            <a:r>
              <a:rPr lang="en-US" altLang="zh-CN" sz="2600" dirty="0">
                <a:latin typeface="Times New Roman" panose="02020603050405020304" pitchFamily="18" charset="0"/>
              </a:rPr>
              <a:t>Internet</a:t>
            </a:r>
            <a:r>
              <a:rPr lang="zh-CN" altLang="en-US" sz="2600" dirty="0">
                <a:latin typeface="Times New Roman" panose="02020603050405020304" pitchFamily="18" charset="0"/>
              </a:rPr>
              <a:t>用户有机会获得一台主机的部分或全部的控制权。</a:t>
            </a:r>
          </a:p>
          <a:p>
            <a:pPr>
              <a:lnSpc>
                <a:spcPct val="110000"/>
              </a:lnSpc>
            </a:pPr>
            <a:r>
              <a:rPr lang="zh-CN" altLang="en-US" sz="2600" dirty="0">
                <a:latin typeface="Times New Roman" panose="02020603050405020304" pitchFamily="18" charset="0"/>
              </a:rPr>
              <a:t>缓冲区溢出攻击占了远程网络攻击的绝大多数，操作系统中超过</a:t>
            </a:r>
            <a:r>
              <a:rPr lang="en-US" altLang="zh-CN" sz="2600" dirty="0">
                <a:latin typeface="Times New Roman" panose="02020603050405020304" pitchFamily="18" charset="0"/>
              </a:rPr>
              <a:t>50%</a:t>
            </a:r>
            <a:r>
              <a:rPr lang="zh-CN" altLang="en-US" sz="2600" dirty="0">
                <a:latin typeface="Times New Roman" panose="02020603050405020304" pitchFamily="18" charset="0"/>
              </a:rPr>
              <a:t>的安全漏洞都是由内存溢出引起的。</a:t>
            </a:r>
          </a:p>
          <a:p>
            <a:pPr>
              <a:lnSpc>
                <a:spcPct val="110000"/>
              </a:lnSpc>
            </a:pPr>
            <a:r>
              <a:rPr lang="zh-CN" altLang="en-US" sz="2600" dirty="0">
                <a:latin typeface="Times New Roman" panose="02020603050405020304" pitchFamily="18" charset="0"/>
              </a:rPr>
              <a:t> 任何平台、任何程序都可能存在缓冲区溢出的漏洞。</a:t>
            </a:r>
          </a:p>
          <a:p>
            <a:pPr>
              <a:lnSpc>
                <a:spcPct val="110000"/>
              </a:lnSpc>
            </a:pPr>
            <a:r>
              <a:rPr lang="en-US" altLang="zh-CN" sz="2600" dirty="0">
                <a:latin typeface="Times New Roman" panose="02020603050405020304" pitchFamily="18" charset="0"/>
              </a:rPr>
              <a:t>1998</a:t>
            </a:r>
            <a:r>
              <a:rPr lang="zh-CN" altLang="en-US" sz="2600" dirty="0">
                <a:latin typeface="Times New Roman" panose="02020603050405020304" pitchFamily="18" charset="0"/>
              </a:rPr>
              <a:t>年</a:t>
            </a:r>
            <a:r>
              <a:rPr lang="en-US" altLang="zh-CN" sz="2600" dirty="0">
                <a:latin typeface="Times New Roman" panose="02020603050405020304" pitchFamily="18" charset="0"/>
              </a:rPr>
              <a:t>Lincoln</a:t>
            </a:r>
            <a:r>
              <a:rPr lang="zh-CN" altLang="en-US" sz="2600" dirty="0">
                <a:latin typeface="Times New Roman" panose="02020603050405020304" pitchFamily="18" charset="0"/>
              </a:rPr>
              <a:t>实验室用来评估入侵检测的的</a:t>
            </a:r>
            <a:r>
              <a:rPr lang="en-US" altLang="zh-CN" sz="2600" dirty="0">
                <a:latin typeface="Times New Roman" panose="02020603050405020304" pitchFamily="18" charset="0"/>
              </a:rPr>
              <a:t>5</a:t>
            </a:r>
            <a:r>
              <a:rPr lang="zh-CN" altLang="en-US" sz="2600" dirty="0">
                <a:latin typeface="Times New Roman" panose="02020603050405020304" pitchFamily="18" charset="0"/>
              </a:rPr>
              <a:t>种远程攻击中，有</a:t>
            </a:r>
            <a:r>
              <a:rPr lang="en-US" altLang="zh-CN" sz="2600" dirty="0">
                <a:latin typeface="Times New Roman" panose="02020603050405020304" pitchFamily="18" charset="0"/>
              </a:rPr>
              <a:t>2</a:t>
            </a:r>
            <a:r>
              <a:rPr lang="zh-CN" altLang="en-US" sz="2600" dirty="0">
                <a:latin typeface="Times New Roman" panose="02020603050405020304" pitchFamily="18" charset="0"/>
              </a:rPr>
              <a:t>种是缓冲区溢出。而在</a:t>
            </a:r>
            <a:r>
              <a:rPr lang="en-US" altLang="zh-CN" sz="2600" dirty="0">
                <a:latin typeface="Times New Roman" panose="02020603050405020304" pitchFamily="18" charset="0"/>
              </a:rPr>
              <a:t>1998</a:t>
            </a:r>
            <a:r>
              <a:rPr lang="zh-CN" altLang="en-US" sz="2600" dirty="0">
                <a:latin typeface="Times New Roman" panose="02020603050405020304" pitchFamily="18" charset="0"/>
              </a:rPr>
              <a:t>年</a:t>
            </a:r>
            <a:r>
              <a:rPr lang="en-US" altLang="zh-CN" sz="2600" dirty="0">
                <a:latin typeface="Times New Roman" panose="02020603050405020304" pitchFamily="18" charset="0"/>
              </a:rPr>
              <a:t>CERT</a:t>
            </a:r>
            <a:r>
              <a:rPr lang="zh-CN" altLang="en-US" sz="2600" dirty="0">
                <a:latin typeface="Times New Roman" panose="02020603050405020304" pitchFamily="18" charset="0"/>
              </a:rPr>
              <a:t>的</a:t>
            </a:r>
            <a:r>
              <a:rPr lang="en-US" altLang="zh-CN" sz="2600" dirty="0">
                <a:latin typeface="Times New Roman" panose="02020603050405020304" pitchFamily="18" charset="0"/>
              </a:rPr>
              <a:t>13</a:t>
            </a:r>
            <a:r>
              <a:rPr lang="zh-CN" altLang="en-US" sz="2600" dirty="0">
                <a:latin typeface="Times New Roman" panose="02020603050405020304" pitchFamily="18" charset="0"/>
              </a:rPr>
              <a:t>份建议中，有</a:t>
            </a:r>
            <a:r>
              <a:rPr lang="en-US" altLang="zh-CN" sz="2600" dirty="0">
                <a:latin typeface="Times New Roman" panose="02020603050405020304" pitchFamily="18" charset="0"/>
              </a:rPr>
              <a:t>9</a:t>
            </a:r>
            <a:r>
              <a:rPr lang="zh-CN" altLang="en-US" sz="2600" dirty="0">
                <a:latin typeface="Times New Roman" panose="02020603050405020304" pitchFamily="18" charset="0"/>
              </a:rPr>
              <a:t>份是是与缓冲区溢出有关的，在</a:t>
            </a:r>
            <a:r>
              <a:rPr lang="en-US" altLang="zh-CN" sz="2600" dirty="0">
                <a:latin typeface="Times New Roman" panose="02020603050405020304" pitchFamily="18" charset="0"/>
              </a:rPr>
              <a:t>1999</a:t>
            </a:r>
            <a:r>
              <a:rPr lang="zh-CN" altLang="en-US" sz="2600" dirty="0">
                <a:latin typeface="Times New Roman" panose="02020603050405020304" pitchFamily="18" charset="0"/>
              </a:rPr>
              <a:t>年，至少有半数的建议是和缓冲区溢出有关的。</a:t>
            </a:r>
          </a:p>
          <a:p>
            <a:endParaRPr lang="zh-CN" altLang="en-US" sz="26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 calcmode="lin" valueType="num">
                                      <p:cBhvr additive="base">
                                        <p:cTn id="7" dur="500" fill="hold"/>
                                        <p:tgtEl>
                                          <p:spTgt spid="293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3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3891">
                                            <p:txEl>
                                              <p:pRg st="1" end="1"/>
                                            </p:txEl>
                                          </p:spTgt>
                                        </p:tgtEl>
                                        <p:attrNameLst>
                                          <p:attrName>style.visibility</p:attrName>
                                        </p:attrNameLst>
                                      </p:cBhvr>
                                      <p:to>
                                        <p:strVal val="visible"/>
                                      </p:to>
                                    </p:set>
                                    <p:anim calcmode="lin" valueType="num">
                                      <p:cBhvr additive="base">
                                        <p:cTn id="13" dur="500" fill="hold"/>
                                        <p:tgtEl>
                                          <p:spTgt spid="293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3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3891">
                                            <p:txEl>
                                              <p:pRg st="2" end="2"/>
                                            </p:txEl>
                                          </p:spTgt>
                                        </p:tgtEl>
                                        <p:attrNameLst>
                                          <p:attrName>style.visibility</p:attrName>
                                        </p:attrNameLst>
                                      </p:cBhvr>
                                      <p:to>
                                        <p:strVal val="visible"/>
                                      </p:to>
                                    </p:set>
                                    <p:anim calcmode="lin" valueType="num">
                                      <p:cBhvr additive="base">
                                        <p:cTn id="19" dur="500" fill="hold"/>
                                        <p:tgtEl>
                                          <p:spTgt spid="293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3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3891">
                                            <p:txEl>
                                              <p:pRg st="3" end="3"/>
                                            </p:txEl>
                                          </p:spTgt>
                                        </p:tgtEl>
                                        <p:attrNameLst>
                                          <p:attrName>style.visibility</p:attrName>
                                        </p:attrNameLst>
                                      </p:cBhvr>
                                      <p:to>
                                        <p:strVal val="visible"/>
                                      </p:to>
                                    </p:set>
                                    <p:anim calcmode="lin" valueType="num">
                                      <p:cBhvr additive="base">
                                        <p:cTn id="25" dur="500" fill="hold"/>
                                        <p:tgtEl>
                                          <p:spTgt spid="2938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38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ltLang="zh-CN" sz="3600">
                <a:latin typeface="Times New Roman" panose="02020603050405020304" pitchFamily="18" charset="0"/>
              </a:rPr>
              <a:t>Buffer Overflow</a:t>
            </a:r>
            <a:endParaRPr lang="zh-CN" altLang="en-US" sz="3600">
              <a:latin typeface="Times New Roman" panose="02020603050405020304" pitchFamily="18" charset="0"/>
            </a:endParaRPr>
          </a:p>
        </p:txBody>
      </p:sp>
      <p:sp>
        <p:nvSpPr>
          <p:cNvPr id="294915" name="Rectangle 3"/>
          <p:cNvSpPr>
            <a:spLocks noGrp="1" noChangeArrowheads="1"/>
          </p:cNvSpPr>
          <p:nvPr>
            <p:ph type="body" idx="1"/>
          </p:nvPr>
        </p:nvSpPr>
        <p:spPr/>
        <p:txBody>
          <a:bodyPr/>
          <a:lstStyle/>
          <a:p>
            <a:r>
              <a:rPr lang="zh-CN" altLang="en-US"/>
              <a:t>普遍性</a:t>
            </a:r>
            <a:r>
              <a:rPr lang="zh-CN" altLang="en-US">
                <a:sym typeface="Wingdings" panose="05000000000000000000" pitchFamily="2" charset="2"/>
              </a:rPr>
              <a:t></a:t>
            </a:r>
            <a:r>
              <a:rPr lang="en-US" altLang="zh-CN">
                <a:sym typeface="Wingdings" panose="05000000000000000000" pitchFamily="2" charset="2"/>
              </a:rPr>
              <a:t>1999</a:t>
            </a:r>
            <a:r>
              <a:rPr lang="zh-CN" altLang="en-US">
                <a:sym typeface="Wingdings" panose="05000000000000000000" pitchFamily="2" charset="2"/>
              </a:rPr>
              <a:t>年，</a:t>
            </a:r>
            <a:r>
              <a:rPr lang="en-US" altLang="zh-CN">
                <a:sym typeface="Wingdings" panose="05000000000000000000" pitchFamily="2" charset="2"/>
              </a:rPr>
              <a:t>CERT</a:t>
            </a:r>
            <a:r>
              <a:rPr lang="zh-CN" altLang="en-US">
                <a:sym typeface="Wingdings" panose="05000000000000000000" pitchFamily="2" charset="2"/>
              </a:rPr>
              <a:t>安全建议中</a:t>
            </a:r>
            <a:r>
              <a:rPr lang="en-US" altLang="zh-CN">
                <a:sym typeface="Wingdings" panose="05000000000000000000" pitchFamily="2" charset="2"/>
              </a:rPr>
              <a:t>50%</a:t>
            </a:r>
            <a:r>
              <a:rPr lang="zh-CN" altLang="en-US">
                <a:sym typeface="Wingdings" panose="05000000000000000000" pitchFamily="2" charset="2"/>
              </a:rPr>
              <a:t>以上同它有关。</a:t>
            </a:r>
          </a:p>
          <a:p>
            <a:r>
              <a:rPr lang="zh-CN" altLang="en-US">
                <a:sym typeface="Wingdings" panose="05000000000000000000" pitchFamily="2" charset="2"/>
              </a:rPr>
              <a:t>严重性获得系统最高权限。</a:t>
            </a:r>
          </a:p>
          <a:p>
            <a:r>
              <a:rPr lang="zh-CN" altLang="en-US">
                <a:sym typeface="Wingdings" panose="05000000000000000000" pitchFamily="2" charset="2"/>
              </a:rPr>
              <a:t>没有有效预防措施</a:t>
            </a:r>
          </a:p>
          <a:p>
            <a:pPr lvl="1"/>
            <a:r>
              <a:rPr lang="en-US" altLang="zh-CN">
                <a:sym typeface="Wingdings" panose="05000000000000000000" pitchFamily="2" charset="2"/>
              </a:rPr>
              <a:t>C</a:t>
            </a:r>
            <a:r>
              <a:rPr lang="zh-CN" altLang="en-US">
                <a:sym typeface="Wingdings" panose="05000000000000000000" pitchFamily="2" charset="2"/>
              </a:rPr>
              <a:t>语言问题</a:t>
            </a:r>
          </a:p>
          <a:p>
            <a:pPr lvl="1"/>
            <a:r>
              <a:rPr lang="zh-CN" altLang="en-US">
                <a:sym typeface="Wingdings" panose="05000000000000000000" pitchFamily="2" charset="2"/>
              </a:rPr>
              <a:t>程序员编程习惯，安全意识薄弱</a:t>
            </a:r>
          </a:p>
          <a:p>
            <a:endParaRPr lang="zh-CN" altLang="en-US">
              <a:sym typeface="Wingdings" panose="05000000000000000000" pitchFamily="2" charset="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 calcmode="lin" valueType="num">
                                      <p:cBhvr additive="base">
                                        <p:cTn id="7" dur="500" fill="hold"/>
                                        <p:tgtEl>
                                          <p:spTgt spid="294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4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4915">
                                            <p:txEl>
                                              <p:pRg st="1" end="1"/>
                                            </p:txEl>
                                          </p:spTgt>
                                        </p:tgtEl>
                                        <p:attrNameLst>
                                          <p:attrName>style.visibility</p:attrName>
                                        </p:attrNameLst>
                                      </p:cBhvr>
                                      <p:to>
                                        <p:strVal val="visible"/>
                                      </p:to>
                                    </p:set>
                                    <p:anim calcmode="lin" valueType="num">
                                      <p:cBhvr additive="base">
                                        <p:cTn id="13" dur="500" fill="hold"/>
                                        <p:tgtEl>
                                          <p:spTgt spid="294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4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4915">
                                            <p:txEl>
                                              <p:pRg st="2" end="2"/>
                                            </p:txEl>
                                          </p:spTgt>
                                        </p:tgtEl>
                                        <p:attrNameLst>
                                          <p:attrName>style.visibility</p:attrName>
                                        </p:attrNameLst>
                                      </p:cBhvr>
                                      <p:to>
                                        <p:strVal val="visible"/>
                                      </p:to>
                                    </p:set>
                                    <p:anim calcmode="lin" valueType="num">
                                      <p:cBhvr additive="base">
                                        <p:cTn id="19" dur="500" fill="hold"/>
                                        <p:tgtEl>
                                          <p:spTgt spid="294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4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4915">
                                            <p:txEl>
                                              <p:pRg st="3" end="3"/>
                                            </p:txEl>
                                          </p:spTgt>
                                        </p:tgtEl>
                                        <p:attrNameLst>
                                          <p:attrName>style.visibility</p:attrName>
                                        </p:attrNameLst>
                                      </p:cBhvr>
                                      <p:to>
                                        <p:strVal val="visible"/>
                                      </p:to>
                                    </p:set>
                                    <p:anim calcmode="lin" valueType="num">
                                      <p:cBhvr additive="base">
                                        <p:cTn id="25" dur="500" fill="hold"/>
                                        <p:tgtEl>
                                          <p:spTgt spid="2949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49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4915">
                                            <p:txEl>
                                              <p:pRg st="4" end="4"/>
                                            </p:txEl>
                                          </p:spTgt>
                                        </p:tgtEl>
                                        <p:attrNameLst>
                                          <p:attrName>style.visibility</p:attrName>
                                        </p:attrNameLst>
                                      </p:cBhvr>
                                      <p:to>
                                        <p:strVal val="visible"/>
                                      </p:to>
                                    </p:set>
                                    <p:anim calcmode="lin" valueType="num">
                                      <p:cBhvr additive="base">
                                        <p:cTn id="31" dur="500" fill="hold"/>
                                        <p:tgtEl>
                                          <p:spTgt spid="2949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49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a:ea typeface="宋体" panose="02010600030101010101" pitchFamily="2" charset="-122"/>
              </a:rPr>
              <a:t>内容提要</a:t>
            </a:r>
            <a:endParaRPr lang="zh-CN" altLang="en-US">
              <a:solidFill>
                <a:schemeClr val="accent1"/>
              </a:solidFill>
              <a:ea typeface="宋体" panose="02010600030101010101" pitchFamily="2" charset="-122"/>
            </a:endParaRPr>
          </a:p>
        </p:txBody>
      </p:sp>
      <p:grpSp>
        <p:nvGrpSpPr>
          <p:cNvPr id="2" name="Group 3"/>
          <p:cNvGrpSpPr/>
          <p:nvPr/>
        </p:nvGrpSpPr>
        <p:grpSpPr bwMode="auto">
          <a:xfrm>
            <a:off x="1828800" y="2024063"/>
            <a:ext cx="762000" cy="665162"/>
            <a:chOff x="1110" y="2656"/>
            <a:chExt cx="1549" cy="1351"/>
          </a:xfrm>
        </p:grpSpPr>
        <p:sp>
          <p:nvSpPr>
            <p:cNvPr id="29594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594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594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5943" name="Line 7"/>
          <p:cNvSpPr>
            <a:spLocks noChangeShapeType="1"/>
          </p:cNvSpPr>
          <p:nvPr/>
        </p:nvSpPr>
        <p:spPr bwMode="auto">
          <a:xfrm>
            <a:off x="2438400" y="26336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5944" name="Text Box 8"/>
          <p:cNvSpPr txBox="1">
            <a:spLocks noChangeArrowheads="1"/>
          </p:cNvSpPr>
          <p:nvPr/>
        </p:nvSpPr>
        <p:spPr bwMode="auto">
          <a:xfrm>
            <a:off x="2717800" y="1976438"/>
            <a:ext cx="4591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缓冲区溢出概述</a:t>
            </a:r>
          </a:p>
        </p:txBody>
      </p:sp>
      <p:sp>
        <p:nvSpPr>
          <p:cNvPr id="295945" name="Text Box 9"/>
          <p:cNvSpPr txBox="1">
            <a:spLocks noChangeArrowheads="1"/>
          </p:cNvSpPr>
          <p:nvPr/>
        </p:nvSpPr>
        <p:spPr bwMode="gray">
          <a:xfrm>
            <a:off x="2025650" y="21224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3" name="Group 10"/>
          <p:cNvGrpSpPr/>
          <p:nvPr/>
        </p:nvGrpSpPr>
        <p:grpSpPr bwMode="auto">
          <a:xfrm>
            <a:off x="1828800" y="2938463"/>
            <a:ext cx="762000" cy="665162"/>
            <a:chOff x="3174" y="2656"/>
            <a:chExt cx="1549" cy="1351"/>
          </a:xfrm>
        </p:grpSpPr>
        <p:sp>
          <p:nvSpPr>
            <p:cNvPr id="295947" name="AutoShape 1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5948" name="AutoShape 1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5949" name="AutoShape 13"/>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5950" name="Line 14"/>
          <p:cNvSpPr>
            <a:spLocks noChangeShapeType="1"/>
          </p:cNvSpPr>
          <p:nvPr/>
        </p:nvSpPr>
        <p:spPr bwMode="auto">
          <a:xfrm>
            <a:off x="2438400" y="35480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5951" name="Text Box 15"/>
          <p:cNvSpPr txBox="1">
            <a:spLocks noChangeArrowheads="1"/>
          </p:cNvSpPr>
          <p:nvPr/>
        </p:nvSpPr>
        <p:spPr bwMode="auto">
          <a:xfrm>
            <a:off x="2700338" y="2890838"/>
            <a:ext cx="4464050" cy="579437"/>
          </a:xfrm>
          <a:prstGeom prst="rect">
            <a:avLst/>
          </a:prstGeom>
          <a:solidFill>
            <a:srgbClr val="FF6600"/>
          </a:solid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缓冲区溢出攻击原理</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295952" name="Text Box 16"/>
          <p:cNvSpPr txBox="1">
            <a:spLocks noChangeArrowheads="1"/>
          </p:cNvSpPr>
          <p:nvPr/>
        </p:nvSpPr>
        <p:spPr bwMode="gray">
          <a:xfrm>
            <a:off x="2025650" y="3036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nvGrpSpPr>
          <p:cNvPr id="4" name="Group 17"/>
          <p:cNvGrpSpPr/>
          <p:nvPr/>
        </p:nvGrpSpPr>
        <p:grpSpPr bwMode="auto">
          <a:xfrm>
            <a:off x="1828800" y="3830638"/>
            <a:ext cx="762000" cy="665162"/>
            <a:chOff x="1110" y="2656"/>
            <a:chExt cx="1549" cy="1351"/>
          </a:xfrm>
        </p:grpSpPr>
        <p:sp>
          <p:nvSpPr>
            <p:cNvPr id="29595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595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595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5957" name="Line 21"/>
          <p:cNvSpPr>
            <a:spLocks noChangeShapeType="1"/>
          </p:cNvSpPr>
          <p:nvPr/>
        </p:nvSpPr>
        <p:spPr bwMode="auto">
          <a:xfrm>
            <a:off x="2438400" y="4440238"/>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5958" name="Text Box 22"/>
          <p:cNvSpPr txBox="1">
            <a:spLocks noChangeArrowheads="1"/>
          </p:cNvSpPr>
          <p:nvPr/>
        </p:nvSpPr>
        <p:spPr bwMode="auto">
          <a:xfrm>
            <a:off x="2700338" y="3783013"/>
            <a:ext cx="5400675"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缓冲区溢出攻击类型</a:t>
            </a:r>
          </a:p>
        </p:txBody>
      </p:sp>
      <p:sp>
        <p:nvSpPr>
          <p:cNvPr id="295959" name="Text Box 23"/>
          <p:cNvSpPr txBox="1">
            <a:spLocks noChangeArrowheads="1"/>
          </p:cNvSpPr>
          <p:nvPr/>
        </p:nvSpPr>
        <p:spPr bwMode="gray">
          <a:xfrm>
            <a:off x="2025650" y="39290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95960" name="Text Box 24"/>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grpSp>
        <p:nvGrpSpPr>
          <p:cNvPr id="5" name="Group 26"/>
          <p:cNvGrpSpPr/>
          <p:nvPr/>
        </p:nvGrpSpPr>
        <p:grpSpPr bwMode="auto">
          <a:xfrm>
            <a:off x="1835150" y="4851400"/>
            <a:ext cx="762000" cy="665163"/>
            <a:chOff x="3174" y="2656"/>
            <a:chExt cx="1549" cy="1351"/>
          </a:xfrm>
        </p:grpSpPr>
        <p:sp>
          <p:nvSpPr>
            <p:cNvPr id="295963" name="AutoShape 2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5964" name="AutoShape 2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5965" name="AutoShape 29"/>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5966" name="Line 30"/>
          <p:cNvSpPr>
            <a:spLocks noChangeShapeType="1"/>
          </p:cNvSpPr>
          <p:nvPr/>
        </p:nvSpPr>
        <p:spPr bwMode="auto">
          <a:xfrm>
            <a:off x="2444750" y="5461000"/>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5967" name="Text Box 31"/>
          <p:cNvSpPr txBox="1">
            <a:spLocks noChangeArrowheads="1"/>
          </p:cNvSpPr>
          <p:nvPr/>
        </p:nvSpPr>
        <p:spPr bwMode="auto">
          <a:xfrm>
            <a:off x="2633663" y="4803775"/>
            <a:ext cx="5178425" cy="579438"/>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缓冲区溢出攻击防御措施</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295968" name="Text Box 32"/>
          <p:cNvSpPr txBox="1">
            <a:spLocks noChangeArrowheads="1"/>
          </p:cNvSpPr>
          <p:nvPr/>
        </p:nvSpPr>
        <p:spPr bwMode="gray">
          <a:xfrm>
            <a:off x="2032000" y="49498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1DCE03D-9B57-4981-97FB-A40F5494CF76}"/>
              </a:ext>
            </a:extLst>
          </p:cNvPr>
          <p:cNvSpPr>
            <a:spLocks noGrp="1"/>
          </p:cNvSpPr>
          <p:nvPr>
            <p:ph idx="1"/>
          </p:nvPr>
        </p:nvSpPr>
        <p:spPr>
          <a:xfrm>
            <a:off x="862014" y="913039"/>
            <a:ext cx="7772400" cy="3717018"/>
          </a:xfrm>
        </p:spPr>
        <p:txBody>
          <a:bodyPr/>
          <a:lstStyle/>
          <a:p>
            <a:pPr marL="0" indent="0">
              <a:buNone/>
            </a:pPr>
            <a:r>
              <a:rPr lang="en-US" altLang="zh-CN" sz="1400" dirty="0"/>
              <a:t>#include &lt;</a:t>
            </a:r>
            <a:r>
              <a:rPr lang="en-US" altLang="zh-CN" sz="1400" dirty="0" err="1"/>
              <a:t>stio.h</a:t>
            </a:r>
            <a:r>
              <a:rPr lang="en-US" altLang="zh-CN" sz="1400" dirty="0"/>
              <a:t>&gt;</a:t>
            </a:r>
          </a:p>
          <a:p>
            <a:pPr marL="0" indent="0">
              <a:buNone/>
            </a:pPr>
            <a:r>
              <a:rPr lang="en-US" altLang="zh-CN" sz="1400" dirty="0"/>
              <a:t>#include &lt;</a:t>
            </a:r>
            <a:r>
              <a:rPr lang="en-US" altLang="zh-CN" sz="1400" dirty="0" err="1"/>
              <a:t>string.h</a:t>
            </a:r>
            <a:r>
              <a:rPr lang="en-US" altLang="zh-CN" sz="1400" dirty="0"/>
              <a:t>&gt;</a:t>
            </a:r>
          </a:p>
          <a:p>
            <a:pPr marL="0" indent="0">
              <a:buNone/>
            </a:pPr>
            <a:r>
              <a:rPr lang="en-US" altLang="zh-CN" sz="1400" dirty="0"/>
              <a:t>int main( )</a:t>
            </a:r>
          </a:p>
          <a:p>
            <a:pPr marL="0" indent="0">
              <a:buNone/>
            </a:pPr>
            <a:r>
              <a:rPr lang="en-US" altLang="zh-CN" sz="1400" dirty="0"/>
              <a:t>{</a:t>
            </a:r>
          </a:p>
          <a:p>
            <a:pPr marL="400050" lvl="1" indent="0">
              <a:buNone/>
            </a:pPr>
            <a:r>
              <a:rPr lang="en-US" altLang="zh-CN" sz="1400" dirty="0"/>
              <a:t>char * str =“AAAAAAAAAAAAAAAA”;</a:t>
            </a:r>
          </a:p>
          <a:p>
            <a:pPr marL="400050" lvl="1" indent="0">
              <a:buNone/>
            </a:pPr>
            <a:r>
              <a:rPr lang="en-US" altLang="zh-CN" sz="1400" dirty="0" err="1"/>
              <a:t>vulnfun</a:t>
            </a:r>
            <a:r>
              <a:rPr lang="en-US" altLang="zh-CN" sz="1400" dirty="0"/>
              <a:t>(str);</a:t>
            </a:r>
          </a:p>
          <a:p>
            <a:pPr marL="400050" lvl="1" indent="0">
              <a:buNone/>
            </a:pPr>
            <a:r>
              <a:rPr lang="en-US" altLang="zh-CN" sz="1400" dirty="0"/>
              <a:t>return;</a:t>
            </a:r>
          </a:p>
          <a:p>
            <a:pPr marL="0" indent="0">
              <a:buNone/>
            </a:pPr>
            <a:r>
              <a:rPr lang="en-US" altLang="zh-CN" sz="1400" dirty="0"/>
              <a:t>}</a:t>
            </a:r>
          </a:p>
          <a:p>
            <a:pPr marL="0" indent="0">
              <a:buNone/>
            </a:pPr>
            <a:r>
              <a:rPr lang="en-US" altLang="zh-CN" sz="1400" dirty="0"/>
              <a:t>int </a:t>
            </a:r>
            <a:r>
              <a:rPr lang="en-US" altLang="zh-CN" sz="1400" dirty="0" err="1"/>
              <a:t>vulnfun</a:t>
            </a:r>
            <a:r>
              <a:rPr lang="en-US" altLang="zh-CN" sz="1400" dirty="0"/>
              <a:t>(char * str)</a:t>
            </a:r>
          </a:p>
          <a:p>
            <a:pPr marL="0" indent="0">
              <a:buNone/>
            </a:pPr>
            <a:r>
              <a:rPr lang="en-US" altLang="zh-CN" sz="1400" dirty="0"/>
              <a:t>{</a:t>
            </a:r>
          </a:p>
          <a:p>
            <a:pPr marL="400050" lvl="1" indent="0">
              <a:buNone/>
            </a:pPr>
            <a:r>
              <a:rPr lang="en-US" altLang="zh-CN" sz="1400" dirty="0"/>
              <a:t>  char  stack[10];</a:t>
            </a:r>
          </a:p>
          <a:p>
            <a:pPr marL="400050" lvl="1" indent="0">
              <a:buNone/>
            </a:pPr>
            <a:r>
              <a:rPr lang="en-US" altLang="zh-CN" sz="1400" dirty="0"/>
              <a:t> </a:t>
            </a:r>
            <a:r>
              <a:rPr lang="en-US" altLang="zh-CN" sz="1400" dirty="0" err="1"/>
              <a:t>strcpy</a:t>
            </a:r>
            <a:r>
              <a:rPr lang="en-US" altLang="zh-CN" sz="1400" dirty="0"/>
              <a:t>(</a:t>
            </a:r>
            <a:r>
              <a:rPr lang="en-US" altLang="zh-CN" sz="1400" dirty="0" err="1"/>
              <a:t>stack,str</a:t>
            </a:r>
            <a:r>
              <a:rPr lang="en-US" altLang="zh-CN" sz="1400" dirty="0"/>
              <a:t>);//</a:t>
            </a:r>
            <a:r>
              <a:rPr lang="zh-CN" altLang="en-US" sz="1400" dirty="0"/>
              <a:t>复制超长字符串到固定长度的变量造成溢出</a:t>
            </a:r>
            <a:endParaRPr lang="en-US" altLang="zh-CN" sz="1400" dirty="0"/>
          </a:p>
          <a:p>
            <a:pPr marL="0" indent="0">
              <a:buNone/>
            </a:pPr>
            <a:r>
              <a:rPr lang="en-US" altLang="zh-CN" sz="1400" dirty="0"/>
              <a:t>  }</a:t>
            </a:r>
          </a:p>
          <a:p>
            <a:pPr marL="0" indent="0">
              <a:buNone/>
            </a:pPr>
            <a:endParaRPr lang="en-US" altLang="zh-CN" sz="1400" dirty="0"/>
          </a:p>
        </p:txBody>
      </p:sp>
      <p:sp>
        <p:nvSpPr>
          <p:cNvPr id="3" name="标题 2">
            <a:extLst>
              <a:ext uri="{FF2B5EF4-FFF2-40B4-BE49-F238E27FC236}">
                <a16:creationId xmlns:a16="http://schemas.microsoft.com/office/drawing/2014/main" xmlns="" id="{A38ED212-79EA-4272-BE50-3CEC09B139C1}"/>
              </a:ext>
            </a:extLst>
          </p:cNvPr>
          <p:cNvSpPr>
            <a:spLocks noGrp="1"/>
          </p:cNvSpPr>
          <p:nvPr>
            <p:ph type="title"/>
          </p:nvPr>
        </p:nvSpPr>
        <p:spPr/>
        <p:txBody>
          <a:bodyPr/>
          <a:lstStyle/>
          <a:p>
            <a:r>
              <a:rPr lang="zh-CN" altLang="en-US" dirty="0"/>
              <a:t>缓冲区溢出原理</a:t>
            </a:r>
          </a:p>
        </p:txBody>
      </p:sp>
    </p:spTree>
    <p:extLst>
      <p:ext uri="{BB962C8B-B14F-4D97-AF65-F5344CB8AC3E}">
        <p14:creationId xmlns:p14="http://schemas.microsoft.com/office/powerpoint/2010/main" val="298516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5A056D8C-73FB-42F4-8067-1BB2C575D0AF}"/>
              </a:ext>
            </a:extLst>
          </p:cNvPr>
          <p:cNvPicPr>
            <a:picLocks noGrp="1" noChangeAspect="1"/>
          </p:cNvPicPr>
          <p:nvPr>
            <p:ph idx="1"/>
          </p:nvPr>
        </p:nvPicPr>
        <p:blipFill>
          <a:blip r:embed="rId2"/>
          <a:stretch>
            <a:fillRect/>
          </a:stretch>
        </p:blipFill>
        <p:spPr>
          <a:xfrm>
            <a:off x="658813" y="1660837"/>
            <a:ext cx="7672387" cy="3901451"/>
          </a:xfrm>
          <a:prstGeom prst="rect">
            <a:avLst/>
          </a:prstGeom>
        </p:spPr>
      </p:pic>
      <p:sp>
        <p:nvSpPr>
          <p:cNvPr id="3" name="标题 2">
            <a:extLst>
              <a:ext uri="{FF2B5EF4-FFF2-40B4-BE49-F238E27FC236}">
                <a16:creationId xmlns:a16="http://schemas.microsoft.com/office/drawing/2014/main" xmlns="" id="{B415AE9B-3D3F-4469-9DDD-FD051C74D72F}"/>
              </a:ext>
            </a:extLst>
          </p:cNvPr>
          <p:cNvSpPr>
            <a:spLocks noGrp="1"/>
          </p:cNvSpPr>
          <p:nvPr>
            <p:ph type="title"/>
          </p:nvPr>
        </p:nvSpPr>
        <p:spPr/>
        <p:txBody>
          <a:bodyPr/>
          <a:lstStyle/>
          <a:p>
            <a:r>
              <a:rPr lang="zh-CN" altLang="en-US" dirty="0"/>
              <a:t>堆栈溢出原理图</a:t>
            </a:r>
          </a:p>
        </p:txBody>
      </p:sp>
    </p:spTree>
    <p:extLst>
      <p:ext uri="{BB962C8B-B14F-4D97-AF65-F5344CB8AC3E}">
        <p14:creationId xmlns:p14="http://schemas.microsoft.com/office/powerpoint/2010/main" val="141871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zh-CN" altLang="en-US" dirty="0"/>
              <a:t>缓存溢出表现</a:t>
            </a:r>
          </a:p>
        </p:txBody>
      </p:sp>
      <p:pic>
        <p:nvPicPr>
          <p:cNvPr id="300036" name="Picture 4"/>
          <p:cNvPicPr>
            <a:picLocks noChangeAspect="1" noChangeArrowheads="1"/>
          </p:cNvPicPr>
          <p:nvPr/>
        </p:nvPicPr>
        <p:blipFill>
          <a:blip r:embed="rId2" cstate="print"/>
          <a:srcRect/>
          <a:stretch>
            <a:fillRect/>
          </a:stretch>
        </p:blipFill>
        <p:spPr bwMode="auto">
          <a:xfrm>
            <a:off x="1524000" y="2276475"/>
            <a:ext cx="6172200" cy="2971800"/>
          </a:xfrm>
          <a:prstGeom prst="rect">
            <a:avLst/>
          </a:prstGeom>
          <a:noFill/>
        </p:spPr>
      </p:pic>
    </p:spTree>
    <p:extLst>
      <p:ext uri="{BB962C8B-B14F-4D97-AF65-F5344CB8AC3E}">
        <p14:creationId xmlns:p14="http://schemas.microsoft.com/office/powerpoint/2010/main" val="174723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sz="3600"/>
              <a:t>三种内存分配模式（</a:t>
            </a:r>
            <a:r>
              <a:rPr lang="en-US" altLang="zh-CN" sz="3600"/>
              <a:t>1</a:t>
            </a:r>
            <a:r>
              <a:rPr lang="zh-CN" altLang="en-US" sz="3600"/>
              <a:t>）</a:t>
            </a:r>
            <a:endParaRPr lang="en-US" altLang="zh-CN" sz="3600"/>
          </a:p>
        </p:txBody>
      </p:sp>
      <p:sp>
        <p:nvSpPr>
          <p:cNvPr id="296963" name="Rectangle 3"/>
          <p:cNvSpPr>
            <a:spLocks noGrp="1" noChangeArrowheads="1"/>
          </p:cNvSpPr>
          <p:nvPr>
            <p:ph type="body" idx="1"/>
          </p:nvPr>
        </p:nvSpPr>
        <p:spPr/>
        <p:txBody>
          <a:bodyPr/>
          <a:lstStyle/>
          <a:p>
            <a:r>
              <a:rPr lang="zh-CN" altLang="en-US">
                <a:solidFill>
                  <a:srgbClr val="FC0000"/>
                </a:solidFill>
              </a:rPr>
              <a:t>静态分配</a:t>
            </a:r>
            <a:r>
              <a:rPr lang="zh-CN" altLang="en-US"/>
              <a:t>：在进程创建时由系统一次性分配的整块静态内存，这块空间在进程运行期间保持不变。包括：</a:t>
            </a:r>
          </a:p>
          <a:p>
            <a:pPr lvl="1"/>
            <a:r>
              <a:rPr lang="zh-CN" altLang="en-US"/>
              <a:t>正文（ </a:t>
            </a:r>
            <a:r>
              <a:rPr lang="en-US" altLang="zh-CN"/>
              <a:t>TEXT</a:t>
            </a:r>
            <a:r>
              <a:rPr lang="zh-CN" altLang="en-US"/>
              <a:t>）段：指令</a:t>
            </a:r>
          </a:p>
          <a:p>
            <a:pPr lvl="1"/>
            <a:r>
              <a:rPr lang="zh-CN" altLang="en-US"/>
              <a:t>数据（ </a:t>
            </a:r>
            <a:r>
              <a:rPr lang="en-US" altLang="zh-CN"/>
              <a:t>DATA</a:t>
            </a:r>
            <a:r>
              <a:rPr lang="zh-CN" altLang="en-US"/>
              <a:t>）段：初始化的全局静态数据</a:t>
            </a:r>
            <a:endParaRPr lang="en-US" altLang="zh-CN"/>
          </a:p>
          <a:p>
            <a:pPr lvl="1"/>
            <a:r>
              <a:rPr lang="en-US" altLang="zh-CN"/>
              <a:t>BSS</a:t>
            </a:r>
            <a:r>
              <a:rPr lang="zh-CN" altLang="en-US"/>
              <a:t>段：未初始化的全局数据</a:t>
            </a:r>
          </a:p>
          <a:p>
            <a:pPr lvl="1"/>
            <a:r>
              <a:rPr lang="zh-CN" altLang="en-US"/>
              <a:t>栈空间</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 calcmode="lin" valueType="num">
                                      <p:cBhvr additive="base">
                                        <p:cTn id="7" dur="500" fill="hold"/>
                                        <p:tgtEl>
                                          <p:spTgt spid="296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63">
                                            <p:txEl>
                                              <p:pRg st="1" end="1"/>
                                            </p:txEl>
                                          </p:spTgt>
                                        </p:tgtEl>
                                        <p:attrNameLst>
                                          <p:attrName>style.visibility</p:attrName>
                                        </p:attrNameLst>
                                      </p:cBhvr>
                                      <p:to>
                                        <p:strVal val="visible"/>
                                      </p:to>
                                    </p:set>
                                    <p:anim calcmode="lin" valueType="num">
                                      <p:cBhvr additive="base">
                                        <p:cTn id="13" dur="500" fill="hold"/>
                                        <p:tgtEl>
                                          <p:spTgt spid="296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6963">
                                            <p:txEl>
                                              <p:pRg st="2" end="2"/>
                                            </p:txEl>
                                          </p:spTgt>
                                        </p:tgtEl>
                                        <p:attrNameLst>
                                          <p:attrName>style.visibility</p:attrName>
                                        </p:attrNameLst>
                                      </p:cBhvr>
                                      <p:to>
                                        <p:strVal val="visible"/>
                                      </p:to>
                                    </p:set>
                                    <p:anim calcmode="lin" valueType="num">
                                      <p:cBhvr additive="base">
                                        <p:cTn id="19" dur="500" fill="hold"/>
                                        <p:tgtEl>
                                          <p:spTgt spid="296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6963">
                                            <p:txEl>
                                              <p:pRg st="3" end="3"/>
                                            </p:txEl>
                                          </p:spTgt>
                                        </p:tgtEl>
                                        <p:attrNameLst>
                                          <p:attrName>style.visibility</p:attrName>
                                        </p:attrNameLst>
                                      </p:cBhvr>
                                      <p:to>
                                        <p:strVal val="visible"/>
                                      </p:to>
                                    </p:set>
                                    <p:anim calcmode="lin" valueType="num">
                                      <p:cBhvr additive="base">
                                        <p:cTn id="25" dur="500" fill="hold"/>
                                        <p:tgtEl>
                                          <p:spTgt spid="2969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6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6963">
                                            <p:txEl>
                                              <p:pRg st="4" end="4"/>
                                            </p:txEl>
                                          </p:spTgt>
                                        </p:tgtEl>
                                        <p:attrNameLst>
                                          <p:attrName>style.visibility</p:attrName>
                                        </p:attrNameLst>
                                      </p:cBhvr>
                                      <p:to>
                                        <p:strVal val="visible"/>
                                      </p:to>
                                    </p:set>
                                    <p:anim calcmode="lin" valueType="num">
                                      <p:cBhvr additive="base">
                                        <p:cTn id="31" dur="500" fill="hold"/>
                                        <p:tgtEl>
                                          <p:spTgt spid="2969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zh-CN" altLang="en-US" sz="3600"/>
              <a:t>基础知识回顾</a:t>
            </a:r>
            <a:endParaRPr lang="en-US" altLang="zh-CN" sz="3600"/>
          </a:p>
        </p:txBody>
      </p:sp>
      <p:sp>
        <p:nvSpPr>
          <p:cNvPr id="158723" name="Rectangle 3"/>
          <p:cNvSpPr>
            <a:spLocks noGrp="1" noChangeArrowheads="1"/>
          </p:cNvSpPr>
          <p:nvPr>
            <p:ph type="body" idx="1"/>
          </p:nvPr>
        </p:nvSpPr>
        <p:spPr>
          <a:xfrm>
            <a:off x="658813" y="1554162"/>
            <a:ext cx="7772400" cy="4541837"/>
          </a:xfrm>
        </p:spPr>
        <p:txBody>
          <a:bodyPr/>
          <a:lstStyle/>
          <a:p>
            <a:r>
              <a:rPr lang="zh-CN" altLang="en-US" dirty="0">
                <a:solidFill>
                  <a:srgbClr val="FC0000"/>
                </a:solidFill>
              </a:rPr>
              <a:t>什么是程序？</a:t>
            </a:r>
          </a:p>
          <a:p>
            <a:pPr lvl="1"/>
            <a:r>
              <a:rPr lang="zh-CN" altLang="en-US" dirty="0">
                <a:solidFill>
                  <a:srgbClr val="000099"/>
                </a:solidFill>
              </a:rPr>
              <a:t>程序是指令的集合，告诉计算机如何完成指定的任务。</a:t>
            </a:r>
          </a:p>
          <a:p>
            <a:pPr lvl="1"/>
            <a:r>
              <a:rPr lang="zh-CN" altLang="en-US" dirty="0">
                <a:solidFill>
                  <a:srgbClr val="000099"/>
                </a:solidFill>
              </a:rPr>
              <a:t>程序 </a:t>
            </a:r>
            <a:r>
              <a:rPr lang="en-US" altLang="zh-CN" dirty="0">
                <a:solidFill>
                  <a:srgbClr val="000099"/>
                </a:solidFill>
              </a:rPr>
              <a:t>= </a:t>
            </a:r>
            <a:r>
              <a:rPr lang="zh-CN" altLang="en-US" dirty="0">
                <a:solidFill>
                  <a:srgbClr val="000099"/>
                </a:solidFill>
              </a:rPr>
              <a:t>算法 </a:t>
            </a:r>
            <a:r>
              <a:rPr lang="en-US" altLang="zh-CN" dirty="0">
                <a:solidFill>
                  <a:srgbClr val="000099"/>
                </a:solidFill>
              </a:rPr>
              <a:t>+ </a:t>
            </a:r>
            <a:r>
              <a:rPr lang="zh-CN" altLang="en-US" dirty="0">
                <a:solidFill>
                  <a:srgbClr val="000099"/>
                </a:solidFill>
              </a:rPr>
              <a:t>数据结构</a:t>
            </a:r>
            <a:endParaRPr lang="en-US" altLang="zh-CN" dirty="0">
              <a:solidFill>
                <a:srgbClr val="000099"/>
              </a:solidFill>
            </a:endParaRPr>
          </a:p>
          <a:p>
            <a:r>
              <a:rPr lang="zh-CN" altLang="en-US" dirty="0">
                <a:solidFill>
                  <a:srgbClr val="FC0000"/>
                </a:solidFill>
              </a:rPr>
              <a:t>什么是进程？</a:t>
            </a:r>
          </a:p>
          <a:p>
            <a:pPr lvl="1"/>
            <a:r>
              <a:rPr lang="zh-CN" altLang="en-US" dirty="0">
                <a:solidFill>
                  <a:srgbClr val="000099"/>
                </a:solidFill>
              </a:rPr>
              <a:t>可并发执行的程序在一个数据集合上的运行过程。</a:t>
            </a:r>
          </a:p>
          <a:p>
            <a:pPr lvl="1"/>
            <a:r>
              <a:rPr lang="zh-CN" altLang="en-US" dirty="0">
                <a:solidFill>
                  <a:srgbClr val="000099"/>
                </a:solidFill>
              </a:rPr>
              <a:t>动态性；并发性；独立性；异步性；结构特征（程序段、数据段及进程控制块）</a:t>
            </a:r>
            <a:endParaRPr lang="en-US" altLang="zh-CN"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 calcmode="lin" valueType="num">
                                      <p:cBhvr additive="base">
                                        <p:cTn id="7" dur="500" fill="hold"/>
                                        <p:tgtEl>
                                          <p:spTgt spid="1587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8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8723">
                                            <p:txEl>
                                              <p:pRg st="1" end="1"/>
                                            </p:txEl>
                                          </p:spTgt>
                                        </p:tgtEl>
                                        <p:attrNameLst>
                                          <p:attrName>style.visibility</p:attrName>
                                        </p:attrNameLst>
                                      </p:cBhvr>
                                      <p:to>
                                        <p:strVal val="visible"/>
                                      </p:to>
                                    </p:set>
                                    <p:anim calcmode="lin" valueType="num">
                                      <p:cBhvr additive="base">
                                        <p:cTn id="13" dur="500" fill="hold"/>
                                        <p:tgtEl>
                                          <p:spTgt spid="1587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8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8723">
                                            <p:txEl>
                                              <p:pRg st="2" end="2"/>
                                            </p:txEl>
                                          </p:spTgt>
                                        </p:tgtEl>
                                        <p:attrNameLst>
                                          <p:attrName>style.visibility</p:attrName>
                                        </p:attrNameLst>
                                      </p:cBhvr>
                                      <p:to>
                                        <p:strVal val="visible"/>
                                      </p:to>
                                    </p:set>
                                    <p:anim calcmode="lin" valueType="num">
                                      <p:cBhvr additive="base">
                                        <p:cTn id="19" dur="500" fill="hold"/>
                                        <p:tgtEl>
                                          <p:spTgt spid="1587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8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8723">
                                            <p:txEl>
                                              <p:pRg st="3" end="3"/>
                                            </p:txEl>
                                          </p:spTgt>
                                        </p:tgtEl>
                                        <p:attrNameLst>
                                          <p:attrName>style.visibility</p:attrName>
                                        </p:attrNameLst>
                                      </p:cBhvr>
                                      <p:to>
                                        <p:strVal val="visible"/>
                                      </p:to>
                                    </p:set>
                                    <p:anim calcmode="lin" valueType="num">
                                      <p:cBhvr additive="base">
                                        <p:cTn id="25" dur="500" fill="hold"/>
                                        <p:tgtEl>
                                          <p:spTgt spid="1587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8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8723">
                                            <p:txEl>
                                              <p:pRg st="4" end="4"/>
                                            </p:txEl>
                                          </p:spTgt>
                                        </p:tgtEl>
                                        <p:attrNameLst>
                                          <p:attrName>style.visibility</p:attrName>
                                        </p:attrNameLst>
                                      </p:cBhvr>
                                      <p:to>
                                        <p:strVal val="visible"/>
                                      </p:to>
                                    </p:set>
                                    <p:anim calcmode="lin" valueType="num">
                                      <p:cBhvr additive="base">
                                        <p:cTn id="31" dur="500" fill="hold"/>
                                        <p:tgtEl>
                                          <p:spTgt spid="1587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8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8723">
                                            <p:txEl>
                                              <p:pRg st="5" end="5"/>
                                            </p:txEl>
                                          </p:spTgt>
                                        </p:tgtEl>
                                        <p:attrNameLst>
                                          <p:attrName>style.visibility</p:attrName>
                                        </p:attrNameLst>
                                      </p:cBhvr>
                                      <p:to>
                                        <p:strVal val="visible"/>
                                      </p:to>
                                    </p:set>
                                    <p:anim calcmode="lin" valueType="num">
                                      <p:cBhvr additive="base">
                                        <p:cTn id="37" dur="500" fill="hold"/>
                                        <p:tgtEl>
                                          <p:spTgt spid="15872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8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sz="3600"/>
              <a:t>三种内存分配模式（</a:t>
            </a:r>
            <a:r>
              <a:rPr lang="en-US" altLang="zh-CN" sz="3600"/>
              <a:t>2</a:t>
            </a:r>
            <a:r>
              <a:rPr lang="zh-CN" altLang="en-US" sz="3600"/>
              <a:t>）</a:t>
            </a:r>
          </a:p>
        </p:txBody>
      </p:sp>
      <p:sp>
        <p:nvSpPr>
          <p:cNvPr id="302083" name="Rectangle 3"/>
          <p:cNvSpPr>
            <a:spLocks noGrp="1" noChangeArrowheads="1"/>
          </p:cNvSpPr>
          <p:nvPr>
            <p:ph type="body" idx="1"/>
          </p:nvPr>
        </p:nvSpPr>
        <p:spPr>
          <a:xfrm>
            <a:off x="639763" y="1363662"/>
            <a:ext cx="7772400" cy="4760913"/>
          </a:xfrm>
        </p:spPr>
        <p:txBody>
          <a:bodyPr/>
          <a:lstStyle/>
          <a:p>
            <a:r>
              <a:rPr lang="zh-CN" altLang="en-US" sz="2800" dirty="0">
                <a:solidFill>
                  <a:srgbClr val="FC0000"/>
                </a:solidFill>
              </a:rPr>
              <a:t>栈</a:t>
            </a:r>
            <a:r>
              <a:rPr lang="en-US" altLang="zh-CN" sz="2800" dirty="0">
                <a:solidFill>
                  <a:srgbClr val="FC0000"/>
                </a:solidFill>
              </a:rPr>
              <a:t>(Stack)</a:t>
            </a:r>
            <a:r>
              <a:rPr lang="zh-CN" altLang="en-US" sz="2800" dirty="0">
                <a:solidFill>
                  <a:srgbClr val="FC0000"/>
                </a:solidFill>
              </a:rPr>
              <a:t>分配</a:t>
            </a:r>
            <a:r>
              <a:rPr lang="zh-CN" altLang="en-US" sz="2800" dirty="0"/>
              <a:t>：调用程序的地址信息，函数参数的内存分配。</a:t>
            </a:r>
          </a:p>
          <a:p>
            <a:r>
              <a:rPr lang="zh-CN" altLang="en-US" sz="2800" dirty="0"/>
              <a:t>整个栈空间已在进程创建时分配好。进程刚启动时，栈空间是空的，里面没有实体。 </a:t>
            </a:r>
          </a:p>
          <a:p>
            <a:r>
              <a:rPr lang="zh-CN" altLang="en-US" sz="2800" dirty="0"/>
              <a:t>在进程运行期间，对具体实体的栈分配是进程自行生成（压栈）和释放（弹出）实体，系统并不参与。 </a:t>
            </a:r>
          </a:p>
          <a:p>
            <a:r>
              <a:rPr lang="zh-CN" altLang="en-US" sz="2800" dirty="0"/>
              <a:t>只要压入的实体的总长度不超过栈空间尺寸，栈分配就与系统无关。如果超过了，就会引发栈溢出错误。</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 calcmode="lin" valueType="num">
                                      <p:cBhvr additive="base">
                                        <p:cTn id="7" dur="5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2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2083">
                                            <p:txEl>
                                              <p:pRg st="1" end="1"/>
                                            </p:txEl>
                                          </p:spTgt>
                                        </p:tgtEl>
                                        <p:attrNameLst>
                                          <p:attrName>style.visibility</p:attrName>
                                        </p:attrNameLst>
                                      </p:cBhvr>
                                      <p:to>
                                        <p:strVal val="visible"/>
                                      </p:to>
                                    </p:set>
                                    <p:anim calcmode="lin" valueType="num">
                                      <p:cBhvr additive="base">
                                        <p:cTn id="13" dur="5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2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2083">
                                            <p:txEl>
                                              <p:pRg st="2" end="2"/>
                                            </p:txEl>
                                          </p:spTgt>
                                        </p:tgtEl>
                                        <p:attrNameLst>
                                          <p:attrName>style.visibility</p:attrName>
                                        </p:attrNameLst>
                                      </p:cBhvr>
                                      <p:to>
                                        <p:strVal val="visible"/>
                                      </p:to>
                                    </p:set>
                                    <p:anim calcmode="lin" valueType="num">
                                      <p:cBhvr additive="base">
                                        <p:cTn id="19" dur="5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2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2083">
                                            <p:txEl>
                                              <p:pRg st="3" end="3"/>
                                            </p:txEl>
                                          </p:spTgt>
                                        </p:tgtEl>
                                        <p:attrNameLst>
                                          <p:attrName>style.visibility</p:attrName>
                                        </p:attrNameLst>
                                      </p:cBhvr>
                                      <p:to>
                                        <p:strVal val="visible"/>
                                      </p:to>
                                    </p:set>
                                    <p:anim calcmode="lin" valueType="num">
                                      <p:cBhvr additive="base">
                                        <p:cTn id="25" dur="5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20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r>
              <a:rPr lang="zh-CN" altLang="en-US" sz="3600"/>
              <a:t>三种内存分配模式（</a:t>
            </a:r>
            <a:r>
              <a:rPr lang="en-US" altLang="zh-CN" sz="3600"/>
              <a:t>3</a:t>
            </a:r>
            <a:r>
              <a:rPr lang="zh-CN" altLang="en-US" sz="3600"/>
              <a:t>）</a:t>
            </a:r>
          </a:p>
        </p:txBody>
      </p:sp>
      <p:sp>
        <p:nvSpPr>
          <p:cNvPr id="313347" name="Rectangle 3"/>
          <p:cNvSpPr>
            <a:spLocks noGrp="1" noChangeArrowheads="1"/>
          </p:cNvSpPr>
          <p:nvPr>
            <p:ph type="body" idx="1"/>
          </p:nvPr>
        </p:nvSpPr>
        <p:spPr/>
        <p:txBody>
          <a:bodyPr/>
          <a:lstStyle/>
          <a:p>
            <a:r>
              <a:rPr lang="zh-CN" altLang="en-US">
                <a:solidFill>
                  <a:srgbClr val="FC0000"/>
                </a:solidFill>
              </a:rPr>
              <a:t>堆</a:t>
            </a:r>
            <a:r>
              <a:rPr lang="en-US" altLang="zh-CN">
                <a:solidFill>
                  <a:srgbClr val="FC0000"/>
                </a:solidFill>
              </a:rPr>
              <a:t>(Heap)</a:t>
            </a:r>
            <a:r>
              <a:rPr lang="zh-CN" altLang="en-US">
                <a:solidFill>
                  <a:srgbClr val="FC0000"/>
                </a:solidFill>
              </a:rPr>
              <a:t>分配</a:t>
            </a:r>
            <a:r>
              <a:rPr lang="zh-CN" altLang="en-US"/>
              <a:t>：当进程需要生成实体时，向系统申请分配空间；不再需要该实体时，可以向系统申请回收这块空间。</a:t>
            </a:r>
          </a:p>
          <a:p>
            <a:r>
              <a:rPr lang="zh-CN" altLang="en-US"/>
              <a:t>堆分配使用特定的函数：</a:t>
            </a:r>
            <a:r>
              <a:rPr lang="en-US" altLang="zh-CN"/>
              <a:t>malloc()</a:t>
            </a:r>
            <a:r>
              <a:rPr lang="zh-CN" altLang="en-US"/>
              <a:t>；</a:t>
            </a:r>
            <a:r>
              <a:rPr lang="en-US" altLang="zh-CN"/>
              <a:t>new()</a:t>
            </a:r>
            <a:r>
              <a:rPr lang="zh-CN" altLang="en-US"/>
              <a:t>。 </a:t>
            </a:r>
          </a:p>
          <a:p>
            <a:r>
              <a:rPr lang="zh-CN" altLang="en-US"/>
              <a:t>堆分配的空间利用率最高。</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 calcmode="lin" valueType="num">
                                      <p:cBhvr additive="base">
                                        <p:cTn id="7" dur="500" fill="hold"/>
                                        <p:tgtEl>
                                          <p:spTgt spid="313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3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3347">
                                            <p:txEl>
                                              <p:pRg st="1" end="1"/>
                                            </p:txEl>
                                          </p:spTgt>
                                        </p:tgtEl>
                                        <p:attrNameLst>
                                          <p:attrName>style.visibility</p:attrName>
                                        </p:attrNameLst>
                                      </p:cBhvr>
                                      <p:to>
                                        <p:strVal val="visible"/>
                                      </p:to>
                                    </p:set>
                                    <p:anim calcmode="lin" valueType="num">
                                      <p:cBhvr additive="base">
                                        <p:cTn id="13" dur="500" fill="hold"/>
                                        <p:tgtEl>
                                          <p:spTgt spid="3133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3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3347">
                                            <p:txEl>
                                              <p:pRg st="2" end="2"/>
                                            </p:txEl>
                                          </p:spTgt>
                                        </p:tgtEl>
                                        <p:attrNameLst>
                                          <p:attrName>style.visibility</p:attrName>
                                        </p:attrNameLst>
                                      </p:cBhvr>
                                      <p:to>
                                        <p:strVal val="visible"/>
                                      </p:to>
                                    </p:set>
                                    <p:anim calcmode="lin" valueType="num">
                                      <p:cBhvr additive="base">
                                        <p:cTn id="19" dur="500" fill="hold"/>
                                        <p:tgtEl>
                                          <p:spTgt spid="3133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334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420" name="Rectangle 52"/>
          <p:cNvSpPr>
            <a:spLocks noGrp="1" noChangeArrowheads="1"/>
          </p:cNvSpPr>
          <p:nvPr>
            <p:ph type="title"/>
          </p:nvPr>
        </p:nvSpPr>
        <p:spPr/>
        <p:txBody>
          <a:bodyPr/>
          <a:lstStyle/>
          <a:p>
            <a:r>
              <a:rPr lang="zh-CN" altLang="en-US" sz="3600"/>
              <a:t>三种内存分配模式比较</a:t>
            </a:r>
          </a:p>
        </p:txBody>
      </p:sp>
      <p:graphicFrame>
        <p:nvGraphicFramePr>
          <p:cNvPr id="314432" name="Group 64"/>
          <p:cNvGraphicFramePr>
            <a:graphicFrameLocks noGrp="1"/>
          </p:cNvGraphicFramePr>
          <p:nvPr>
            <p:ph idx="1"/>
          </p:nvPr>
        </p:nvGraphicFramePr>
        <p:xfrm>
          <a:off x="250825" y="1450975"/>
          <a:ext cx="8435975" cy="4414203"/>
        </p:xfrm>
        <a:graphic>
          <a:graphicData uri="http://schemas.openxmlformats.org/drawingml/2006/table">
            <a:tbl>
              <a:tblPr/>
              <a:tblGrid>
                <a:gridCol w="2263775">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6746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静态分配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栈分配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堆分配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xmlns="" val="10000"/>
                  </a:ext>
                </a:extLst>
              </a:tr>
              <a:tr h="65722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空间的生成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进程创建时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进程创建时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用一点分配一点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5722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实体生成时间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进程创建时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进程运行时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进程运行时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5722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实体生成者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操作系统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进程申请</a:t>
                      </a: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a:t>
                      </a: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系统实施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5722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生命期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永久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临时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完全可控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65722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访问方式</a:t>
                      </a:r>
                      <a:endPar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标识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标识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sz="3600"/>
              <a:t>内存布局</a:t>
            </a:r>
            <a:r>
              <a:rPr lang="en-US" altLang="zh-CN" sz="3600">
                <a:latin typeface="Arial" panose="020B0604020202020204"/>
              </a:rPr>
              <a:t>—</a:t>
            </a:r>
            <a:r>
              <a:rPr lang="zh-CN" altLang="en-US" sz="3600"/>
              <a:t>不同区域</a:t>
            </a:r>
            <a:endParaRPr lang="en-US" altLang="zh-CN" sz="3600"/>
          </a:p>
        </p:txBody>
      </p:sp>
      <p:grpSp>
        <p:nvGrpSpPr>
          <p:cNvPr id="2" name="Group 4"/>
          <p:cNvGrpSpPr/>
          <p:nvPr/>
        </p:nvGrpSpPr>
        <p:grpSpPr bwMode="auto">
          <a:xfrm>
            <a:off x="395288" y="1511300"/>
            <a:ext cx="7283450" cy="4510088"/>
            <a:chOff x="-3" y="-3"/>
            <a:chExt cx="3455" cy="2406"/>
          </a:xfrm>
        </p:grpSpPr>
        <p:grpSp>
          <p:nvGrpSpPr>
            <p:cNvPr id="3" name="Group 5"/>
            <p:cNvGrpSpPr/>
            <p:nvPr/>
          </p:nvGrpSpPr>
          <p:grpSpPr bwMode="auto">
            <a:xfrm>
              <a:off x="0" y="0"/>
              <a:ext cx="3449" cy="2400"/>
              <a:chOff x="0" y="0"/>
              <a:chExt cx="3449" cy="2400"/>
            </a:xfrm>
          </p:grpSpPr>
          <p:grpSp>
            <p:nvGrpSpPr>
              <p:cNvPr id="4" name="Group 6"/>
              <p:cNvGrpSpPr/>
              <p:nvPr/>
            </p:nvGrpSpPr>
            <p:grpSpPr bwMode="auto">
              <a:xfrm>
                <a:off x="0" y="0"/>
                <a:ext cx="294" cy="480"/>
                <a:chOff x="0" y="0"/>
                <a:chExt cx="294" cy="480"/>
              </a:xfrm>
            </p:grpSpPr>
            <p:sp>
              <p:nvSpPr>
                <p:cNvPr id="316423" name="Rectangle 7"/>
                <p:cNvSpPr>
                  <a:spLocks noChangeArrowheads="1"/>
                </p:cNvSpPr>
                <p:nvPr/>
              </p:nvSpPr>
              <p:spPr bwMode="auto">
                <a:xfrm>
                  <a:off x="43" y="0"/>
                  <a:ext cx="208" cy="480"/>
                </a:xfrm>
                <a:prstGeom prst="rect">
                  <a:avLst/>
                </a:prstGeom>
                <a:noFill/>
                <a:ln w="28575">
                  <a:solidFill>
                    <a:srgbClr val="000000"/>
                  </a:solidFill>
                  <a:miter lim="800000"/>
                </a:ln>
                <a:effectLst/>
              </p:spPr>
              <p:txBody>
                <a:bodyPr lIns="0" tIns="0" rIns="0" bIns="0"/>
                <a:lstStyle/>
                <a:p>
                  <a:pPr algn="just">
                    <a:tabLst>
                      <a:tab pos="228600" algn="l"/>
                    </a:tabLst>
                  </a:pPr>
                  <a:r>
                    <a:rPr kumimoji="1" lang="en-US" altLang="zh-CN" sz="2000">
                      <a:latin typeface="Wingdings" panose="05000000000000000000" pitchFamily="2" charset="2"/>
                      <a:ea typeface="新宋体" panose="02010609030101010101" charset="-122"/>
                    </a:rPr>
                    <a:t>:</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a:latin typeface="Times New Roman" panose="02020603050405020304"/>
                      <a:ea typeface="宋体" panose="02010600030101010101" pitchFamily="2" charset="-122"/>
                    </a:rPr>
                    <a:t> </a:t>
                  </a:r>
                  <a:endParaRPr kumimoji="1" lang="en-US" altLang="zh-CN" sz="2000">
                    <a:ea typeface="宋体" panose="02010600030101010101" pitchFamily="2" charset="-122"/>
                  </a:endParaRPr>
                </a:p>
                <a:p>
                  <a:pPr algn="just" eaLnBrk="0" hangingPunct="0">
                    <a:tabLst>
                      <a:tab pos="228600" algn="l"/>
                    </a:tabLst>
                  </a:pPr>
                  <a:endParaRPr kumimoji="1" lang="zh-CN" altLang="en-US" sz="2000">
                    <a:ea typeface="宋体" panose="02010600030101010101" pitchFamily="2" charset="-122"/>
                  </a:endParaRPr>
                </a:p>
              </p:txBody>
            </p:sp>
            <p:sp>
              <p:nvSpPr>
                <p:cNvPr id="316424" name="Rectangle 8"/>
                <p:cNvSpPr>
                  <a:spLocks noChangeArrowheads="1"/>
                </p:cNvSpPr>
                <p:nvPr/>
              </p:nvSpPr>
              <p:spPr bwMode="auto">
                <a:xfrm>
                  <a:off x="0" y="0"/>
                  <a:ext cx="294"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5" name="Group 9"/>
              <p:cNvGrpSpPr/>
              <p:nvPr/>
            </p:nvGrpSpPr>
            <p:grpSpPr bwMode="auto">
              <a:xfrm>
                <a:off x="294" y="0"/>
                <a:ext cx="465" cy="480"/>
                <a:chOff x="294" y="0"/>
                <a:chExt cx="465" cy="480"/>
              </a:xfrm>
            </p:grpSpPr>
            <p:sp>
              <p:nvSpPr>
                <p:cNvPr id="316426" name="Rectangle 10"/>
                <p:cNvSpPr>
                  <a:spLocks noChangeArrowheads="1"/>
                </p:cNvSpPr>
                <p:nvPr/>
              </p:nvSpPr>
              <p:spPr bwMode="auto">
                <a:xfrm>
                  <a:off x="337" y="0"/>
                  <a:ext cx="379"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堆栈</a:t>
                  </a:r>
                </a:p>
                <a:p>
                  <a:pPr algn="just" eaLnBrk="0" hangingPunct="0"/>
                  <a:endParaRPr kumimoji="1" lang="zh-CN" altLang="en-US" sz="2000">
                    <a:ea typeface="宋体" panose="02010600030101010101" pitchFamily="2" charset="-122"/>
                  </a:endParaRPr>
                </a:p>
              </p:txBody>
            </p:sp>
            <p:sp>
              <p:nvSpPr>
                <p:cNvPr id="316427" name="Rectangle 11"/>
                <p:cNvSpPr>
                  <a:spLocks noChangeArrowheads="1"/>
                </p:cNvSpPr>
                <p:nvPr/>
              </p:nvSpPr>
              <p:spPr bwMode="auto">
                <a:xfrm>
                  <a:off x="294" y="0"/>
                  <a:ext cx="465"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6" name="Group 12"/>
              <p:cNvGrpSpPr/>
              <p:nvPr/>
            </p:nvGrpSpPr>
            <p:grpSpPr bwMode="auto">
              <a:xfrm>
                <a:off x="759" y="0"/>
                <a:ext cx="2690" cy="480"/>
                <a:chOff x="759" y="0"/>
                <a:chExt cx="2690" cy="480"/>
              </a:xfrm>
            </p:grpSpPr>
            <p:sp>
              <p:nvSpPr>
                <p:cNvPr id="316429" name="Rectangle 13"/>
                <p:cNvSpPr>
                  <a:spLocks noChangeArrowheads="1"/>
                </p:cNvSpPr>
                <p:nvPr/>
              </p:nvSpPr>
              <p:spPr bwMode="auto">
                <a:xfrm>
                  <a:off x="802" y="0"/>
                  <a:ext cx="2604"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保存调用程序的地址信息，所需要的变量，其它帧指针等</a:t>
                  </a:r>
                  <a:endParaRPr kumimoji="1" lang="zh-CN" altLang="en-US" sz="2000" b="1">
                    <a:solidFill>
                      <a:srgbClr val="000000"/>
                    </a:solidFill>
                    <a:ea typeface="黑体" panose="02010609060101010101" pitchFamily="2" charset="-122"/>
                  </a:endParaRPr>
                </a:p>
              </p:txBody>
            </p:sp>
            <p:sp>
              <p:nvSpPr>
                <p:cNvPr id="316430" name="Rectangle 14"/>
                <p:cNvSpPr>
                  <a:spLocks noChangeArrowheads="1"/>
                </p:cNvSpPr>
                <p:nvPr/>
              </p:nvSpPr>
              <p:spPr bwMode="auto">
                <a:xfrm>
                  <a:off x="759" y="0"/>
                  <a:ext cx="2690"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7" name="Group 15"/>
              <p:cNvGrpSpPr/>
              <p:nvPr/>
            </p:nvGrpSpPr>
            <p:grpSpPr bwMode="auto">
              <a:xfrm>
                <a:off x="0" y="480"/>
                <a:ext cx="294" cy="480"/>
                <a:chOff x="0" y="480"/>
                <a:chExt cx="294" cy="480"/>
              </a:xfrm>
            </p:grpSpPr>
            <p:sp>
              <p:nvSpPr>
                <p:cNvPr id="316432" name="Rectangle 16"/>
                <p:cNvSpPr>
                  <a:spLocks noChangeArrowheads="1"/>
                </p:cNvSpPr>
                <p:nvPr/>
              </p:nvSpPr>
              <p:spPr bwMode="auto">
                <a:xfrm>
                  <a:off x="43" y="480"/>
                  <a:ext cx="208" cy="480"/>
                </a:xfrm>
                <a:prstGeom prst="rect">
                  <a:avLst/>
                </a:prstGeom>
                <a:noFill/>
                <a:ln w="28575">
                  <a:solidFill>
                    <a:srgbClr val="000000"/>
                  </a:solidFill>
                  <a:miter lim="800000"/>
                </a:ln>
                <a:effectLst/>
              </p:spPr>
              <p:txBody>
                <a:bodyPr lIns="0" tIns="0" rIns="0" bIns="0"/>
                <a:lstStyle/>
                <a:p>
                  <a:pPr algn="just">
                    <a:tabLst>
                      <a:tab pos="228600" algn="l"/>
                    </a:tabLst>
                  </a:pPr>
                  <a:r>
                    <a:rPr kumimoji="1" lang="en-US" altLang="zh-CN" sz="2000">
                      <a:latin typeface="Wingdings" panose="05000000000000000000" pitchFamily="2" charset="2"/>
                      <a:ea typeface="新宋体" panose="02010609030101010101" charset="-122"/>
                    </a:rPr>
                    <a:t>:</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a:latin typeface="Times New Roman" panose="02020603050405020304"/>
                      <a:ea typeface="宋体" panose="02010600030101010101" pitchFamily="2" charset="-122"/>
                    </a:rPr>
                    <a:t> </a:t>
                  </a:r>
                  <a:endParaRPr kumimoji="1" lang="en-US" altLang="zh-CN" sz="2000">
                    <a:ea typeface="宋体" panose="02010600030101010101" pitchFamily="2" charset="-122"/>
                  </a:endParaRPr>
                </a:p>
                <a:p>
                  <a:pPr algn="just" eaLnBrk="0" hangingPunct="0">
                    <a:tabLst>
                      <a:tab pos="228600" algn="l"/>
                    </a:tabLst>
                  </a:pPr>
                  <a:endParaRPr kumimoji="1" lang="zh-CN" altLang="en-US" sz="2000">
                    <a:ea typeface="宋体" panose="02010600030101010101" pitchFamily="2" charset="-122"/>
                  </a:endParaRPr>
                </a:p>
              </p:txBody>
            </p:sp>
            <p:sp>
              <p:nvSpPr>
                <p:cNvPr id="316433" name="Rectangle 17"/>
                <p:cNvSpPr>
                  <a:spLocks noChangeArrowheads="1"/>
                </p:cNvSpPr>
                <p:nvPr/>
              </p:nvSpPr>
              <p:spPr bwMode="auto">
                <a:xfrm>
                  <a:off x="0" y="480"/>
                  <a:ext cx="294"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8" name="Group 18"/>
              <p:cNvGrpSpPr/>
              <p:nvPr/>
            </p:nvGrpSpPr>
            <p:grpSpPr bwMode="auto">
              <a:xfrm>
                <a:off x="294" y="480"/>
                <a:ext cx="465" cy="480"/>
                <a:chOff x="294" y="480"/>
                <a:chExt cx="465" cy="480"/>
              </a:xfrm>
            </p:grpSpPr>
            <p:sp>
              <p:nvSpPr>
                <p:cNvPr id="316435" name="Rectangle 19"/>
                <p:cNvSpPr>
                  <a:spLocks noChangeArrowheads="1"/>
                </p:cNvSpPr>
                <p:nvPr/>
              </p:nvSpPr>
              <p:spPr bwMode="auto">
                <a:xfrm>
                  <a:off x="337" y="480"/>
                  <a:ext cx="379" cy="480"/>
                </a:xfrm>
                <a:prstGeom prst="rect">
                  <a:avLst/>
                </a:prstGeom>
                <a:noFill/>
                <a:ln w="28575">
                  <a:solidFill>
                    <a:srgbClr val="000000"/>
                  </a:solidFill>
                  <a:miter lim="800000"/>
                </a:ln>
                <a:effectLst/>
              </p:spPr>
              <p:txBody>
                <a:bodyPr lIns="0" tIns="0" rIns="0" bIns="0"/>
                <a:lstStyle/>
                <a:p>
                  <a:pPr algn="just"/>
                  <a:r>
                    <a:rPr kumimoji="1" lang="en-US" altLang="zh-CN" sz="2000" b="1">
                      <a:solidFill>
                        <a:srgbClr val="000000"/>
                      </a:solidFill>
                      <a:latin typeface="Times New Roman" panose="02020603050405020304" pitchFamily="18" charset="0"/>
                      <a:ea typeface="黑体" panose="02010609060101010101" pitchFamily="2" charset="-122"/>
                    </a:rPr>
                    <a:t>HEAP</a:t>
                  </a:r>
                </a:p>
                <a:p>
                  <a:pPr algn="just" eaLnBrk="0" hangingPunct="0"/>
                  <a:endParaRPr kumimoji="1" lang="zh-CN" altLang="en-US" sz="2000">
                    <a:ea typeface="宋体" panose="02010600030101010101" pitchFamily="2" charset="-122"/>
                  </a:endParaRPr>
                </a:p>
              </p:txBody>
            </p:sp>
            <p:sp>
              <p:nvSpPr>
                <p:cNvPr id="316436" name="Rectangle 20"/>
                <p:cNvSpPr>
                  <a:spLocks noChangeArrowheads="1"/>
                </p:cNvSpPr>
                <p:nvPr/>
              </p:nvSpPr>
              <p:spPr bwMode="auto">
                <a:xfrm>
                  <a:off x="294" y="480"/>
                  <a:ext cx="465"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9" name="Group 21"/>
              <p:cNvGrpSpPr/>
              <p:nvPr/>
            </p:nvGrpSpPr>
            <p:grpSpPr bwMode="auto">
              <a:xfrm>
                <a:off x="759" y="480"/>
                <a:ext cx="2690" cy="480"/>
                <a:chOff x="759" y="480"/>
                <a:chExt cx="2690" cy="480"/>
              </a:xfrm>
            </p:grpSpPr>
            <p:sp>
              <p:nvSpPr>
                <p:cNvPr id="316438" name="Rectangle 22"/>
                <p:cNvSpPr>
                  <a:spLocks noChangeArrowheads="1"/>
                </p:cNvSpPr>
                <p:nvPr/>
              </p:nvSpPr>
              <p:spPr bwMode="auto">
                <a:xfrm>
                  <a:off x="802" y="480"/>
                  <a:ext cx="2604"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动态内存分配，本地变量</a:t>
                  </a:r>
                  <a:endParaRPr kumimoji="1" lang="zh-CN" altLang="en-US" sz="2000" b="1">
                    <a:solidFill>
                      <a:srgbClr val="000000"/>
                    </a:solidFill>
                    <a:latin typeface="Tahoma" panose="020B0604030504040204" pitchFamily="34" charset="0"/>
                    <a:ea typeface="黑体" panose="02010609060101010101" pitchFamily="2" charset="-122"/>
                  </a:endParaRPr>
                </a:p>
                <a:p>
                  <a:pPr algn="just" eaLnBrk="0" hangingPunct="0"/>
                  <a:endParaRPr kumimoji="1" lang="zh-CN" altLang="en-US" sz="2000" b="1">
                    <a:solidFill>
                      <a:srgbClr val="000000"/>
                    </a:solidFill>
                    <a:ea typeface="黑体" panose="02010609060101010101" pitchFamily="2" charset="-122"/>
                  </a:endParaRPr>
                </a:p>
              </p:txBody>
            </p:sp>
            <p:sp>
              <p:nvSpPr>
                <p:cNvPr id="316439" name="Rectangle 23"/>
                <p:cNvSpPr>
                  <a:spLocks noChangeArrowheads="1"/>
                </p:cNvSpPr>
                <p:nvPr/>
              </p:nvSpPr>
              <p:spPr bwMode="auto">
                <a:xfrm>
                  <a:off x="759" y="480"/>
                  <a:ext cx="2690"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0" name="Group 24"/>
              <p:cNvGrpSpPr/>
              <p:nvPr/>
            </p:nvGrpSpPr>
            <p:grpSpPr bwMode="auto">
              <a:xfrm>
                <a:off x="0" y="960"/>
                <a:ext cx="294" cy="480"/>
                <a:chOff x="0" y="960"/>
                <a:chExt cx="294" cy="480"/>
              </a:xfrm>
            </p:grpSpPr>
            <p:sp>
              <p:nvSpPr>
                <p:cNvPr id="316441" name="Rectangle 25"/>
                <p:cNvSpPr>
                  <a:spLocks noChangeArrowheads="1"/>
                </p:cNvSpPr>
                <p:nvPr/>
              </p:nvSpPr>
              <p:spPr bwMode="auto">
                <a:xfrm>
                  <a:off x="43" y="960"/>
                  <a:ext cx="208" cy="480"/>
                </a:xfrm>
                <a:prstGeom prst="rect">
                  <a:avLst/>
                </a:prstGeom>
                <a:noFill/>
                <a:ln w="28575">
                  <a:solidFill>
                    <a:srgbClr val="000000"/>
                  </a:solidFill>
                  <a:miter lim="800000"/>
                </a:ln>
                <a:effectLst/>
              </p:spPr>
              <p:txBody>
                <a:bodyPr lIns="0" tIns="0" rIns="0" bIns="0"/>
                <a:lstStyle/>
                <a:p>
                  <a:pPr algn="just">
                    <a:tabLst>
                      <a:tab pos="228600" algn="l"/>
                    </a:tabLst>
                  </a:pPr>
                  <a:r>
                    <a:rPr kumimoji="1" lang="en-US" altLang="zh-CN" sz="2000">
                      <a:latin typeface="Wingdings" panose="05000000000000000000" pitchFamily="2" charset="2"/>
                      <a:ea typeface="新宋体" panose="02010609030101010101" charset="-122"/>
                    </a:rPr>
                    <a:t>:</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a:latin typeface="Times New Roman" panose="02020603050405020304"/>
                      <a:ea typeface="宋体" panose="02010600030101010101" pitchFamily="2" charset="-122"/>
                    </a:rPr>
                    <a:t> </a:t>
                  </a:r>
                  <a:endParaRPr kumimoji="1" lang="en-US" altLang="zh-CN" sz="2000">
                    <a:ea typeface="宋体" panose="02010600030101010101" pitchFamily="2" charset="-122"/>
                  </a:endParaRPr>
                </a:p>
                <a:p>
                  <a:pPr algn="just" eaLnBrk="0" hangingPunct="0">
                    <a:tabLst>
                      <a:tab pos="228600" algn="l"/>
                    </a:tabLst>
                  </a:pPr>
                  <a:endParaRPr kumimoji="1" lang="zh-CN" altLang="en-US" sz="2000">
                    <a:ea typeface="宋体" panose="02010600030101010101" pitchFamily="2" charset="-122"/>
                  </a:endParaRPr>
                </a:p>
              </p:txBody>
            </p:sp>
            <p:sp>
              <p:nvSpPr>
                <p:cNvPr id="316442" name="Rectangle 26"/>
                <p:cNvSpPr>
                  <a:spLocks noChangeArrowheads="1"/>
                </p:cNvSpPr>
                <p:nvPr/>
              </p:nvSpPr>
              <p:spPr bwMode="auto">
                <a:xfrm>
                  <a:off x="0" y="960"/>
                  <a:ext cx="294"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1" name="Group 27"/>
              <p:cNvGrpSpPr/>
              <p:nvPr/>
            </p:nvGrpSpPr>
            <p:grpSpPr bwMode="auto">
              <a:xfrm>
                <a:off x="294" y="960"/>
                <a:ext cx="465" cy="480"/>
                <a:chOff x="294" y="960"/>
                <a:chExt cx="465" cy="480"/>
              </a:xfrm>
            </p:grpSpPr>
            <p:sp>
              <p:nvSpPr>
                <p:cNvPr id="316444" name="Rectangle 28"/>
                <p:cNvSpPr>
                  <a:spLocks noChangeArrowheads="1"/>
                </p:cNvSpPr>
                <p:nvPr/>
              </p:nvSpPr>
              <p:spPr bwMode="auto">
                <a:xfrm>
                  <a:off x="337" y="960"/>
                  <a:ext cx="379" cy="480"/>
                </a:xfrm>
                <a:prstGeom prst="rect">
                  <a:avLst/>
                </a:prstGeom>
                <a:noFill/>
                <a:ln w="28575">
                  <a:solidFill>
                    <a:srgbClr val="000000"/>
                  </a:solidFill>
                  <a:miter lim="800000"/>
                </a:ln>
                <a:effectLst/>
              </p:spPr>
              <p:txBody>
                <a:bodyPr lIns="0" tIns="0" rIns="0" bIns="0"/>
                <a:lstStyle/>
                <a:p>
                  <a:pPr algn="just"/>
                  <a:r>
                    <a:rPr kumimoji="1" lang="en-US" altLang="zh-CN" sz="2000" b="1">
                      <a:solidFill>
                        <a:srgbClr val="000000"/>
                      </a:solidFill>
                      <a:latin typeface="Times New Roman" panose="02020603050405020304" pitchFamily="18" charset="0"/>
                      <a:ea typeface="黑体" panose="02010609060101010101" pitchFamily="2" charset="-122"/>
                    </a:rPr>
                    <a:t>BSS</a:t>
                  </a:r>
                </a:p>
                <a:p>
                  <a:pPr algn="just" eaLnBrk="0" hangingPunct="0"/>
                  <a:endParaRPr kumimoji="1" lang="zh-CN" altLang="en-US" sz="2000">
                    <a:ea typeface="宋体" panose="02010600030101010101" pitchFamily="2" charset="-122"/>
                  </a:endParaRPr>
                </a:p>
              </p:txBody>
            </p:sp>
            <p:sp>
              <p:nvSpPr>
                <p:cNvPr id="316445" name="Rectangle 29"/>
                <p:cNvSpPr>
                  <a:spLocks noChangeArrowheads="1"/>
                </p:cNvSpPr>
                <p:nvPr/>
              </p:nvSpPr>
              <p:spPr bwMode="auto">
                <a:xfrm>
                  <a:off x="294" y="960"/>
                  <a:ext cx="465"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2" name="Group 30"/>
              <p:cNvGrpSpPr/>
              <p:nvPr/>
            </p:nvGrpSpPr>
            <p:grpSpPr bwMode="auto">
              <a:xfrm>
                <a:off x="759" y="960"/>
                <a:ext cx="2690" cy="480"/>
                <a:chOff x="759" y="960"/>
                <a:chExt cx="2690" cy="480"/>
              </a:xfrm>
            </p:grpSpPr>
            <p:sp>
              <p:nvSpPr>
                <p:cNvPr id="316447" name="Rectangle 31"/>
                <p:cNvSpPr>
                  <a:spLocks noChangeArrowheads="1"/>
                </p:cNvSpPr>
                <p:nvPr/>
              </p:nvSpPr>
              <p:spPr bwMode="auto">
                <a:xfrm>
                  <a:off x="802" y="960"/>
                  <a:ext cx="2604"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符号块起始地址 ：未初始化全局数据段</a:t>
                  </a:r>
                  <a:r>
                    <a:rPr kumimoji="1" lang="en-US" altLang="zh-CN" sz="2000" b="1">
                      <a:solidFill>
                        <a:srgbClr val="000000"/>
                      </a:solidFill>
                      <a:latin typeface="Times New Roman" panose="02020603050405020304" pitchFamily="18" charset="0"/>
                      <a:ea typeface="黑体" panose="02010609060101010101" pitchFamily="2" charset="-122"/>
                    </a:rPr>
                    <a:t>,</a:t>
                  </a:r>
                  <a:r>
                    <a:rPr kumimoji="1" lang="zh-CN" altLang="en-US" sz="2000" b="1">
                      <a:solidFill>
                        <a:srgbClr val="000000"/>
                      </a:solidFill>
                      <a:latin typeface="Times New Roman" panose="02020603050405020304" pitchFamily="18" charset="0"/>
                      <a:ea typeface="黑体" panose="02010609060101010101" pitchFamily="2" charset="-122"/>
                    </a:rPr>
                    <a:t>即：</a:t>
                  </a:r>
                  <a:r>
                    <a:rPr kumimoji="1" lang="en-US" altLang="zh-CN" sz="2000" b="1">
                      <a:solidFill>
                        <a:srgbClr val="000000"/>
                      </a:solidFill>
                      <a:latin typeface="Times New Roman" panose="02020603050405020304" pitchFamily="18" charset="0"/>
                      <a:ea typeface="黑体" panose="02010609060101010101" pitchFamily="2" charset="-122"/>
                    </a:rPr>
                    <a:t>int foo; float baz;</a:t>
                  </a:r>
                </a:p>
                <a:p>
                  <a:pPr algn="just" eaLnBrk="0" hangingPunct="0"/>
                  <a:endParaRPr kumimoji="1" lang="zh-CN" altLang="en-US" sz="2000" b="1">
                    <a:solidFill>
                      <a:srgbClr val="000000"/>
                    </a:solidFill>
                    <a:latin typeface="Times New Roman" panose="02020603050405020304" pitchFamily="18" charset="0"/>
                    <a:ea typeface="黑体" panose="02010609060101010101" pitchFamily="2" charset="-122"/>
                  </a:endParaRPr>
                </a:p>
              </p:txBody>
            </p:sp>
            <p:sp>
              <p:nvSpPr>
                <p:cNvPr id="316448" name="Rectangle 32"/>
                <p:cNvSpPr>
                  <a:spLocks noChangeArrowheads="1"/>
                </p:cNvSpPr>
                <p:nvPr/>
              </p:nvSpPr>
              <p:spPr bwMode="auto">
                <a:xfrm>
                  <a:off x="759" y="960"/>
                  <a:ext cx="2690"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3" name="Group 33"/>
              <p:cNvGrpSpPr/>
              <p:nvPr/>
            </p:nvGrpSpPr>
            <p:grpSpPr bwMode="auto">
              <a:xfrm>
                <a:off x="0" y="1440"/>
                <a:ext cx="294" cy="480"/>
                <a:chOff x="0" y="1440"/>
                <a:chExt cx="294" cy="480"/>
              </a:xfrm>
            </p:grpSpPr>
            <p:sp>
              <p:nvSpPr>
                <p:cNvPr id="316450" name="Rectangle 34"/>
                <p:cNvSpPr>
                  <a:spLocks noChangeArrowheads="1"/>
                </p:cNvSpPr>
                <p:nvPr/>
              </p:nvSpPr>
              <p:spPr bwMode="auto">
                <a:xfrm>
                  <a:off x="43" y="1440"/>
                  <a:ext cx="208" cy="480"/>
                </a:xfrm>
                <a:prstGeom prst="rect">
                  <a:avLst/>
                </a:prstGeom>
                <a:noFill/>
                <a:ln w="28575">
                  <a:solidFill>
                    <a:srgbClr val="000000"/>
                  </a:solidFill>
                  <a:miter lim="800000"/>
                </a:ln>
                <a:effectLst/>
              </p:spPr>
              <p:txBody>
                <a:bodyPr lIns="0" tIns="0" rIns="0" bIns="0"/>
                <a:lstStyle/>
                <a:p>
                  <a:pPr algn="just">
                    <a:tabLst>
                      <a:tab pos="228600" algn="l"/>
                    </a:tabLst>
                  </a:pPr>
                  <a:r>
                    <a:rPr kumimoji="1" lang="en-US" altLang="zh-CN" sz="2000">
                      <a:latin typeface="Wingdings" panose="05000000000000000000" pitchFamily="2" charset="2"/>
                      <a:ea typeface="新宋体" panose="02010609030101010101" charset="-122"/>
                    </a:rPr>
                    <a:t>:</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a:latin typeface="Times New Roman" panose="02020603050405020304"/>
                      <a:ea typeface="宋体" panose="02010600030101010101" pitchFamily="2" charset="-122"/>
                    </a:rPr>
                    <a:t> </a:t>
                  </a:r>
                  <a:endParaRPr kumimoji="1" lang="en-US" altLang="zh-CN" sz="2000">
                    <a:ea typeface="宋体" panose="02010600030101010101" pitchFamily="2" charset="-122"/>
                  </a:endParaRPr>
                </a:p>
                <a:p>
                  <a:pPr algn="just" eaLnBrk="0" hangingPunct="0">
                    <a:tabLst>
                      <a:tab pos="228600" algn="l"/>
                    </a:tabLst>
                  </a:pPr>
                  <a:endParaRPr kumimoji="1" lang="zh-CN" altLang="en-US" sz="2000">
                    <a:ea typeface="宋体" panose="02010600030101010101" pitchFamily="2" charset="-122"/>
                  </a:endParaRPr>
                </a:p>
              </p:txBody>
            </p:sp>
            <p:sp>
              <p:nvSpPr>
                <p:cNvPr id="316451" name="Rectangle 35"/>
                <p:cNvSpPr>
                  <a:spLocks noChangeArrowheads="1"/>
                </p:cNvSpPr>
                <p:nvPr/>
              </p:nvSpPr>
              <p:spPr bwMode="auto">
                <a:xfrm>
                  <a:off x="0" y="1440"/>
                  <a:ext cx="294"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4" name="Group 36"/>
              <p:cNvGrpSpPr/>
              <p:nvPr/>
            </p:nvGrpSpPr>
            <p:grpSpPr bwMode="auto">
              <a:xfrm>
                <a:off x="294" y="1440"/>
                <a:ext cx="465" cy="480"/>
                <a:chOff x="294" y="1440"/>
                <a:chExt cx="465" cy="480"/>
              </a:xfrm>
            </p:grpSpPr>
            <p:sp>
              <p:nvSpPr>
                <p:cNvPr id="316453" name="Rectangle 37"/>
                <p:cNvSpPr>
                  <a:spLocks noChangeArrowheads="1"/>
                </p:cNvSpPr>
                <p:nvPr/>
              </p:nvSpPr>
              <p:spPr bwMode="auto">
                <a:xfrm>
                  <a:off x="337" y="1440"/>
                  <a:ext cx="379" cy="480"/>
                </a:xfrm>
                <a:prstGeom prst="rect">
                  <a:avLst/>
                </a:prstGeom>
                <a:noFill/>
                <a:ln w="28575">
                  <a:solidFill>
                    <a:srgbClr val="000000"/>
                  </a:solidFill>
                  <a:miter lim="800000"/>
                </a:ln>
                <a:effectLst/>
              </p:spPr>
              <p:txBody>
                <a:bodyPr lIns="0" tIns="0" rIns="0" bIns="0"/>
                <a:lstStyle/>
                <a:p>
                  <a:pPr algn="just"/>
                  <a:r>
                    <a:rPr kumimoji="1" lang="en-US" altLang="zh-CN" sz="2000" b="1">
                      <a:solidFill>
                        <a:srgbClr val="000000"/>
                      </a:solidFill>
                      <a:latin typeface="Times New Roman" panose="02020603050405020304" pitchFamily="18" charset="0"/>
                      <a:ea typeface="黑体" panose="02010609060101010101" pitchFamily="2" charset="-122"/>
                    </a:rPr>
                    <a:t>DATA</a:t>
                  </a:r>
                </a:p>
                <a:p>
                  <a:pPr algn="just" eaLnBrk="0" hangingPunct="0"/>
                  <a:endParaRPr kumimoji="1" lang="zh-CN" altLang="en-US" sz="2000">
                    <a:ea typeface="宋体" panose="02010600030101010101" pitchFamily="2" charset="-122"/>
                  </a:endParaRPr>
                </a:p>
              </p:txBody>
            </p:sp>
            <p:sp>
              <p:nvSpPr>
                <p:cNvPr id="316454" name="Rectangle 38"/>
                <p:cNvSpPr>
                  <a:spLocks noChangeArrowheads="1"/>
                </p:cNvSpPr>
                <p:nvPr/>
              </p:nvSpPr>
              <p:spPr bwMode="auto">
                <a:xfrm>
                  <a:off x="294" y="1440"/>
                  <a:ext cx="465"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5" name="Group 39"/>
              <p:cNvGrpSpPr/>
              <p:nvPr/>
            </p:nvGrpSpPr>
            <p:grpSpPr bwMode="auto">
              <a:xfrm>
                <a:off x="759" y="1440"/>
                <a:ext cx="2690" cy="480"/>
                <a:chOff x="759" y="1440"/>
                <a:chExt cx="2690" cy="480"/>
              </a:xfrm>
            </p:grpSpPr>
            <p:sp>
              <p:nvSpPr>
                <p:cNvPr id="316456" name="Rectangle 40"/>
                <p:cNvSpPr>
                  <a:spLocks noChangeArrowheads="1"/>
                </p:cNvSpPr>
                <p:nvPr/>
              </p:nvSpPr>
              <p:spPr bwMode="auto">
                <a:xfrm>
                  <a:off x="802" y="1440"/>
                  <a:ext cx="2604"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初始化全局静态数据，即：</a:t>
                  </a:r>
                </a:p>
                <a:p>
                  <a:pPr algn="just"/>
                  <a:r>
                    <a:rPr kumimoji="1" lang="en-US" altLang="zh-CN" sz="2000" b="1">
                      <a:solidFill>
                        <a:srgbClr val="000000"/>
                      </a:solidFill>
                      <a:latin typeface="Times New Roman" panose="02020603050405020304" pitchFamily="18" charset="0"/>
                      <a:ea typeface="黑体" panose="02010609060101010101" pitchFamily="2" charset="-122"/>
                    </a:rPr>
                    <a:t>int shit=9,char head[]=”ugh”;</a:t>
                  </a:r>
                </a:p>
                <a:p>
                  <a:pPr algn="just" eaLnBrk="0" hangingPunct="0"/>
                  <a:endParaRPr kumimoji="1" lang="zh-CN" altLang="en-US" sz="2000" b="1">
                    <a:solidFill>
                      <a:srgbClr val="000000"/>
                    </a:solidFill>
                    <a:latin typeface="Times New Roman" panose="02020603050405020304" pitchFamily="18" charset="0"/>
                    <a:ea typeface="黑体" panose="02010609060101010101" pitchFamily="2" charset="-122"/>
                  </a:endParaRPr>
                </a:p>
              </p:txBody>
            </p:sp>
            <p:sp>
              <p:nvSpPr>
                <p:cNvPr id="316457" name="Rectangle 41"/>
                <p:cNvSpPr>
                  <a:spLocks noChangeArrowheads="1"/>
                </p:cNvSpPr>
                <p:nvPr/>
              </p:nvSpPr>
              <p:spPr bwMode="auto">
                <a:xfrm>
                  <a:off x="759" y="1440"/>
                  <a:ext cx="2690"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6" name="Group 42"/>
              <p:cNvGrpSpPr/>
              <p:nvPr/>
            </p:nvGrpSpPr>
            <p:grpSpPr bwMode="auto">
              <a:xfrm>
                <a:off x="0" y="1920"/>
                <a:ext cx="294" cy="480"/>
                <a:chOff x="0" y="1920"/>
                <a:chExt cx="294" cy="480"/>
              </a:xfrm>
            </p:grpSpPr>
            <p:sp>
              <p:nvSpPr>
                <p:cNvPr id="316459" name="Rectangle 43"/>
                <p:cNvSpPr>
                  <a:spLocks noChangeArrowheads="1"/>
                </p:cNvSpPr>
                <p:nvPr/>
              </p:nvSpPr>
              <p:spPr bwMode="auto">
                <a:xfrm>
                  <a:off x="43" y="1920"/>
                  <a:ext cx="208" cy="480"/>
                </a:xfrm>
                <a:prstGeom prst="rect">
                  <a:avLst/>
                </a:prstGeom>
                <a:noFill/>
                <a:ln w="28575">
                  <a:solidFill>
                    <a:srgbClr val="000000"/>
                  </a:solidFill>
                  <a:miter lim="800000"/>
                </a:ln>
                <a:effectLst/>
              </p:spPr>
              <p:txBody>
                <a:bodyPr lIns="0" tIns="0" rIns="0" bIns="0"/>
                <a:lstStyle/>
                <a:p>
                  <a:pPr algn="just">
                    <a:tabLst>
                      <a:tab pos="228600" algn="l"/>
                    </a:tabLst>
                  </a:pPr>
                  <a:r>
                    <a:rPr kumimoji="1" lang="en-US" altLang="zh-CN" sz="2000">
                      <a:latin typeface="Wingdings" panose="05000000000000000000" pitchFamily="2" charset="2"/>
                      <a:ea typeface="新宋体" panose="02010609030101010101" charset="-122"/>
                    </a:rPr>
                    <a:t>:</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a:latin typeface="Times New Roman" panose="02020603050405020304"/>
                      <a:ea typeface="宋体" panose="02010600030101010101" pitchFamily="2" charset="-122"/>
                    </a:rPr>
                    <a:t> </a:t>
                  </a:r>
                  <a:endParaRPr kumimoji="1" lang="en-US" altLang="zh-CN" sz="2000">
                    <a:ea typeface="宋体" panose="02010600030101010101" pitchFamily="2" charset="-122"/>
                  </a:endParaRPr>
                </a:p>
                <a:p>
                  <a:pPr algn="just" eaLnBrk="0" hangingPunct="0">
                    <a:tabLst>
                      <a:tab pos="228600" algn="l"/>
                    </a:tabLst>
                  </a:pPr>
                  <a:endParaRPr kumimoji="1" lang="zh-CN" altLang="en-US" sz="2000">
                    <a:ea typeface="宋体" panose="02010600030101010101" pitchFamily="2" charset="-122"/>
                  </a:endParaRPr>
                </a:p>
              </p:txBody>
            </p:sp>
            <p:sp>
              <p:nvSpPr>
                <p:cNvPr id="316460" name="Rectangle 44"/>
                <p:cNvSpPr>
                  <a:spLocks noChangeArrowheads="1"/>
                </p:cNvSpPr>
                <p:nvPr/>
              </p:nvSpPr>
              <p:spPr bwMode="auto">
                <a:xfrm>
                  <a:off x="0" y="1920"/>
                  <a:ext cx="294"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7" name="Group 45"/>
              <p:cNvGrpSpPr/>
              <p:nvPr/>
            </p:nvGrpSpPr>
            <p:grpSpPr bwMode="auto">
              <a:xfrm>
                <a:off x="294" y="1920"/>
                <a:ext cx="465" cy="480"/>
                <a:chOff x="294" y="1920"/>
                <a:chExt cx="465" cy="480"/>
              </a:xfrm>
            </p:grpSpPr>
            <p:sp>
              <p:nvSpPr>
                <p:cNvPr id="316462" name="Rectangle 46"/>
                <p:cNvSpPr>
                  <a:spLocks noChangeArrowheads="1"/>
                </p:cNvSpPr>
                <p:nvPr/>
              </p:nvSpPr>
              <p:spPr bwMode="auto">
                <a:xfrm>
                  <a:off x="337" y="1920"/>
                  <a:ext cx="379" cy="480"/>
                </a:xfrm>
                <a:prstGeom prst="rect">
                  <a:avLst/>
                </a:prstGeom>
                <a:noFill/>
                <a:ln w="28575">
                  <a:solidFill>
                    <a:srgbClr val="000000"/>
                  </a:solidFill>
                  <a:miter lim="800000"/>
                </a:ln>
                <a:effectLst/>
              </p:spPr>
              <p:txBody>
                <a:bodyPr lIns="0" tIns="0" rIns="0" bIns="0"/>
                <a:lstStyle/>
                <a:p>
                  <a:pPr algn="just"/>
                  <a:r>
                    <a:rPr kumimoji="1" lang="en-US" altLang="zh-CN" sz="2000" b="1">
                      <a:solidFill>
                        <a:srgbClr val="000000"/>
                      </a:solidFill>
                      <a:latin typeface="Times New Roman" panose="02020603050405020304" pitchFamily="18" charset="0"/>
                      <a:ea typeface="黑体" panose="02010609060101010101" pitchFamily="2" charset="-122"/>
                    </a:rPr>
                    <a:t>TEXT</a:t>
                  </a:r>
                </a:p>
                <a:p>
                  <a:pPr algn="just" eaLnBrk="0" hangingPunct="0"/>
                  <a:endParaRPr kumimoji="1" lang="zh-CN" altLang="en-US" sz="2000">
                    <a:ea typeface="宋体" panose="02010600030101010101" pitchFamily="2" charset="-122"/>
                  </a:endParaRPr>
                </a:p>
              </p:txBody>
            </p:sp>
            <p:sp>
              <p:nvSpPr>
                <p:cNvPr id="316463" name="Rectangle 47"/>
                <p:cNvSpPr>
                  <a:spLocks noChangeArrowheads="1"/>
                </p:cNvSpPr>
                <p:nvPr/>
              </p:nvSpPr>
              <p:spPr bwMode="auto">
                <a:xfrm>
                  <a:off x="294" y="1920"/>
                  <a:ext cx="465" cy="480"/>
                </a:xfrm>
                <a:prstGeom prst="rect">
                  <a:avLst/>
                </a:prstGeom>
                <a:noFill/>
                <a:ln w="28575">
                  <a:solidFill>
                    <a:srgbClr val="000000"/>
                  </a:solidFill>
                  <a:miter lim="800000"/>
                </a:ln>
                <a:effectLst/>
              </p:spPr>
              <p:txBody>
                <a:bodyPr wrap="none" lIns="0" tIns="0" rIns="0" bIns="0"/>
                <a:lstStyle/>
                <a:p>
                  <a:endParaRPr lang="zh-CN" altLang="en-US"/>
                </a:p>
              </p:txBody>
            </p:sp>
          </p:grpSp>
          <p:grpSp>
            <p:nvGrpSpPr>
              <p:cNvPr id="18" name="Group 48"/>
              <p:cNvGrpSpPr/>
              <p:nvPr/>
            </p:nvGrpSpPr>
            <p:grpSpPr bwMode="auto">
              <a:xfrm>
                <a:off x="759" y="1920"/>
                <a:ext cx="2690" cy="480"/>
                <a:chOff x="759" y="1920"/>
                <a:chExt cx="2690" cy="480"/>
              </a:xfrm>
            </p:grpSpPr>
            <p:sp>
              <p:nvSpPr>
                <p:cNvPr id="316465" name="Rectangle 49"/>
                <p:cNvSpPr>
                  <a:spLocks noChangeArrowheads="1"/>
                </p:cNvSpPr>
                <p:nvPr/>
              </p:nvSpPr>
              <p:spPr bwMode="auto">
                <a:xfrm>
                  <a:off x="802" y="1920"/>
                  <a:ext cx="2604" cy="480"/>
                </a:xfrm>
                <a:prstGeom prst="rect">
                  <a:avLst/>
                </a:prstGeom>
                <a:noFill/>
                <a:ln w="28575">
                  <a:solidFill>
                    <a:srgbClr val="000000"/>
                  </a:solidFill>
                  <a:miter lim="800000"/>
                </a:ln>
                <a:effectLst/>
              </p:spPr>
              <p:txBody>
                <a:bodyPr lIns="0" tIns="0" rIns="0" bIns="0"/>
                <a:lstStyle/>
                <a:p>
                  <a:pPr algn="just"/>
                  <a:r>
                    <a:rPr kumimoji="1" lang="zh-CN" altLang="en-US" sz="2000" b="1">
                      <a:solidFill>
                        <a:srgbClr val="000000"/>
                      </a:solidFill>
                      <a:latin typeface="Times New Roman" panose="02020603050405020304" pitchFamily="18" charset="0"/>
                      <a:ea typeface="黑体" panose="02010609060101010101" pitchFamily="2" charset="-122"/>
                    </a:rPr>
                    <a:t>机器指令 </a:t>
                  </a:r>
                  <a:r>
                    <a:rPr kumimoji="1" lang="en-US" altLang="zh-CN" sz="2000" b="1">
                      <a:solidFill>
                        <a:srgbClr val="000000"/>
                      </a:solidFill>
                      <a:latin typeface="Times New Roman" panose="02020603050405020304" pitchFamily="18" charset="0"/>
                      <a:ea typeface="黑体" panose="02010609060101010101" pitchFamily="2" charset="-122"/>
                    </a:rPr>
                    <a:t>= </a:t>
                  </a:r>
                  <a:r>
                    <a:rPr kumimoji="1" lang="zh-CN" altLang="en-US" sz="2000" b="1">
                      <a:solidFill>
                        <a:srgbClr val="000000"/>
                      </a:solidFill>
                      <a:latin typeface="Times New Roman" panose="02020603050405020304" pitchFamily="18" charset="0"/>
                      <a:ea typeface="黑体" panose="02010609060101010101" pitchFamily="2" charset="-122"/>
                    </a:rPr>
                    <a:t>操作码 </a:t>
                  </a:r>
                  <a:r>
                    <a:rPr kumimoji="1" lang="en-US" altLang="zh-CN" sz="2000" b="1">
                      <a:solidFill>
                        <a:srgbClr val="000000"/>
                      </a:solidFill>
                      <a:latin typeface="Times New Roman" panose="02020603050405020304" pitchFamily="18" charset="0"/>
                      <a:ea typeface="黑体" panose="02010609060101010101" pitchFamily="2" charset="-122"/>
                    </a:rPr>
                    <a:t>+ </a:t>
                  </a:r>
                  <a:r>
                    <a:rPr kumimoji="1" lang="zh-CN" altLang="en-US" sz="2000" b="1">
                      <a:solidFill>
                        <a:srgbClr val="000000"/>
                      </a:solidFill>
                      <a:latin typeface="Times New Roman" panose="02020603050405020304" pitchFamily="18" charset="0"/>
                      <a:ea typeface="黑体" panose="02010609060101010101" pitchFamily="2" charset="-122"/>
                    </a:rPr>
                    <a:t>操作数；</a:t>
                  </a:r>
                </a:p>
                <a:p>
                  <a:pPr algn="just"/>
                  <a:r>
                    <a:rPr kumimoji="1" lang="en-US" altLang="zh-CN" sz="2000" b="1">
                      <a:solidFill>
                        <a:srgbClr val="000000"/>
                      </a:solidFill>
                      <a:latin typeface="Times New Roman" panose="02020603050405020304" pitchFamily="18" charset="0"/>
                      <a:ea typeface="黑体" panose="02010609060101010101" pitchFamily="2" charset="-122"/>
                    </a:rPr>
                    <a:t>read-only</a:t>
                  </a:r>
                </a:p>
                <a:p>
                  <a:pPr algn="just" eaLnBrk="0" hangingPunct="0"/>
                  <a:endParaRPr kumimoji="1" lang="zh-CN" altLang="en-US" sz="2000" b="1">
                    <a:solidFill>
                      <a:srgbClr val="000000"/>
                    </a:solidFill>
                    <a:latin typeface="Times New Roman" panose="02020603050405020304" pitchFamily="18" charset="0"/>
                    <a:ea typeface="黑体" panose="02010609060101010101" pitchFamily="2" charset="-122"/>
                  </a:endParaRPr>
                </a:p>
              </p:txBody>
            </p:sp>
            <p:sp>
              <p:nvSpPr>
                <p:cNvPr id="316466" name="Rectangle 50"/>
                <p:cNvSpPr>
                  <a:spLocks noChangeArrowheads="1"/>
                </p:cNvSpPr>
                <p:nvPr/>
              </p:nvSpPr>
              <p:spPr bwMode="auto">
                <a:xfrm>
                  <a:off x="759" y="1920"/>
                  <a:ext cx="2690" cy="480"/>
                </a:xfrm>
                <a:prstGeom prst="rect">
                  <a:avLst/>
                </a:prstGeom>
                <a:noFill/>
                <a:ln w="28575">
                  <a:solidFill>
                    <a:srgbClr val="000000"/>
                  </a:solidFill>
                  <a:miter lim="800000"/>
                </a:ln>
                <a:effectLst/>
              </p:spPr>
              <p:txBody>
                <a:bodyPr wrap="none" lIns="0" tIns="0" rIns="0" bIns="0"/>
                <a:lstStyle/>
                <a:p>
                  <a:endParaRPr lang="zh-CN" altLang="en-US"/>
                </a:p>
              </p:txBody>
            </p:sp>
          </p:grpSp>
        </p:grpSp>
        <p:sp>
          <p:nvSpPr>
            <p:cNvPr id="316467" name="Rectangle 51"/>
            <p:cNvSpPr>
              <a:spLocks noChangeArrowheads="1"/>
            </p:cNvSpPr>
            <p:nvPr/>
          </p:nvSpPr>
          <p:spPr bwMode="auto">
            <a:xfrm>
              <a:off x="-3" y="-3"/>
              <a:ext cx="3455" cy="2406"/>
            </a:xfrm>
            <a:prstGeom prst="rect">
              <a:avLst/>
            </a:prstGeom>
            <a:noFill/>
            <a:ln w="28575">
              <a:solidFill>
                <a:srgbClr val="000000"/>
              </a:solidFill>
              <a:miter lim="800000"/>
            </a:ln>
            <a:effectLst/>
          </p:spPr>
          <p:txBody>
            <a:bodyPr wrap="none" lIns="0" tIns="0" rIns="0" bIns="0"/>
            <a:lstStyle/>
            <a:p>
              <a:endParaRPr lang="zh-CN" altLang="en-US"/>
            </a:p>
          </p:txBody>
        </p:sp>
      </p:grpSp>
      <p:sp>
        <p:nvSpPr>
          <p:cNvPr id="316468" name="Line 52"/>
          <p:cNvSpPr>
            <a:spLocks noChangeShapeType="1"/>
          </p:cNvSpPr>
          <p:nvPr/>
        </p:nvSpPr>
        <p:spPr bwMode="auto">
          <a:xfrm>
            <a:off x="7786688" y="3355975"/>
            <a:ext cx="25400" cy="2665413"/>
          </a:xfrm>
          <a:prstGeom prst="line">
            <a:avLst/>
          </a:prstGeom>
          <a:noFill/>
          <a:ln w="38100">
            <a:solidFill>
              <a:schemeClr val="hlink"/>
            </a:solidFill>
            <a:miter lim="800000"/>
            <a:headEnd type="triangle" w="med" len="med"/>
            <a:tailEnd type="triangle" w="med" len="med"/>
          </a:ln>
          <a:effectLst/>
        </p:spPr>
        <p:txBody>
          <a:bodyPr wrap="none"/>
          <a:lstStyle/>
          <a:p>
            <a:endParaRPr lang="zh-CN" altLang="en-US"/>
          </a:p>
        </p:txBody>
      </p:sp>
      <p:sp>
        <p:nvSpPr>
          <p:cNvPr id="316469" name="Text Box 53"/>
          <p:cNvSpPr txBox="1">
            <a:spLocks noChangeArrowheads="1"/>
          </p:cNvSpPr>
          <p:nvPr/>
        </p:nvSpPr>
        <p:spPr bwMode="auto">
          <a:xfrm>
            <a:off x="7826375" y="3970338"/>
            <a:ext cx="1138238" cy="822325"/>
          </a:xfrm>
          <a:prstGeom prst="rect">
            <a:avLst/>
          </a:prstGeom>
          <a:noFill/>
          <a:ln w="9525">
            <a:noFill/>
            <a:miter lim="800000"/>
          </a:ln>
          <a:effectLst/>
        </p:spPr>
        <p:txBody>
          <a:bodyPr>
            <a:spAutoFit/>
          </a:bodyPr>
          <a:lstStyle/>
          <a:p>
            <a:r>
              <a:rPr kumimoji="1" lang="zh-CN" altLang="en-US" sz="2400" b="1">
                <a:solidFill>
                  <a:srgbClr val="000000"/>
                </a:solidFill>
                <a:latin typeface="Tahoma" panose="020B0604030504040204" pitchFamily="34" charset="0"/>
                <a:ea typeface="黑体" panose="02010609060101010101" pitchFamily="2" charset="-122"/>
              </a:rPr>
              <a:t>编译时</a:t>
            </a:r>
          </a:p>
          <a:p>
            <a:r>
              <a:rPr kumimoji="1" lang="zh-CN" altLang="en-US" sz="2400" b="1">
                <a:solidFill>
                  <a:srgbClr val="000000"/>
                </a:solidFill>
                <a:latin typeface="Tahoma" panose="020B0604030504040204" pitchFamily="34" charset="0"/>
                <a:ea typeface="黑体" panose="02010609060101010101" pitchFamily="2" charset="-122"/>
              </a:rPr>
              <a:t>分配</a:t>
            </a:r>
          </a:p>
        </p:txBody>
      </p:sp>
      <p:sp>
        <p:nvSpPr>
          <p:cNvPr id="316470" name="Line 54"/>
          <p:cNvSpPr>
            <a:spLocks noChangeShapeType="1"/>
          </p:cNvSpPr>
          <p:nvPr/>
        </p:nvSpPr>
        <p:spPr bwMode="auto">
          <a:xfrm>
            <a:off x="7786688" y="1484313"/>
            <a:ext cx="1587" cy="1787525"/>
          </a:xfrm>
          <a:prstGeom prst="line">
            <a:avLst/>
          </a:prstGeom>
          <a:noFill/>
          <a:ln w="38100">
            <a:solidFill>
              <a:schemeClr val="tx1"/>
            </a:solidFill>
            <a:miter lim="800000"/>
            <a:headEnd type="triangle" w="med" len="med"/>
            <a:tailEnd type="triangle" w="med" len="med"/>
          </a:ln>
          <a:effectLst/>
        </p:spPr>
        <p:txBody>
          <a:bodyPr wrap="none"/>
          <a:lstStyle/>
          <a:p>
            <a:endParaRPr lang="zh-CN" altLang="en-US"/>
          </a:p>
        </p:txBody>
      </p:sp>
      <p:sp>
        <p:nvSpPr>
          <p:cNvPr id="316471" name="Text Box 55"/>
          <p:cNvSpPr txBox="1">
            <a:spLocks noChangeArrowheads="1"/>
          </p:cNvSpPr>
          <p:nvPr/>
        </p:nvSpPr>
        <p:spPr bwMode="auto">
          <a:xfrm>
            <a:off x="7885113" y="1773238"/>
            <a:ext cx="1208087" cy="822325"/>
          </a:xfrm>
          <a:prstGeom prst="rect">
            <a:avLst/>
          </a:prstGeom>
          <a:noFill/>
          <a:ln w="9525">
            <a:noFill/>
            <a:miter lim="800000"/>
          </a:ln>
          <a:effectLst/>
        </p:spPr>
        <p:txBody>
          <a:bodyPr>
            <a:spAutoFit/>
          </a:bodyPr>
          <a:lstStyle/>
          <a:p>
            <a:r>
              <a:rPr kumimoji="1" lang="zh-CN" altLang="en-US" sz="2400" b="1">
                <a:solidFill>
                  <a:srgbClr val="000000"/>
                </a:solidFill>
                <a:latin typeface="Tahoma" panose="020B0604030504040204" pitchFamily="34" charset="0"/>
                <a:ea typeface="黑体" panose="02010609060101010101" pitchFamily="2" charset="-122"/>
              </a:rPr>
              <a:t>执行时</a:t>
            </a:r>
          </a:p>
          <a:p>
            <a:r>
              <a:rPr kumimoji="1" lang="zh-CN" altLang="en-US" sz="2400" b="1">
                <a:solidFill>
                  <a:srgbClr val="000000"/>
                </a:solidFill>
                <a:latin typeface="Tahoma" panose="020B0604030504040204" pitchFamily="34" charset="0"/>
                <a:ea typeface="黑体" panose="02010609060101010101" pitchFamily="2" charset="-122"/>
              </a:rPr>
              <a:t>分配</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sz="3600"/>
              <a:t>内存布局</a:t>
            </a:r>
          </a:p>
        </p:txBody>
      </p:sp>
      <p:sp>
        <p:nvSpPr>
          <p:cNvPr id="317444" name="Line 4"/>
          <p:cNvSpPr>
            <a:spLocks noChangeShapeType="1"/>
          </p:cNvSpPr>
          <p:nvPr/>
        </p:nvSpPr>
        <p:spPr bwMode="auto">
          <a:xfrm>
            <a:off x="3024188" y="1628775"/>
            <a:ext cx="0" cy="4191000"/>
          </a:xfrm>
          <a:prstGeom prst="line">
            <a:avLst/>
          </a:prstGeom>
          <a:noFill/>
          <a:ln w="19050">
            <a:solidFill>
              <a:schemeClr val="tx1"/>
            </a:solidFill>
            <a:miter lim="800000"/>
          </a:ln>
          <a:effectLst/>
        </p:spPr>
        <p:txBody>
          <a:bodyPr wrap="none"/>
          <a:lstStyle/>
          <a:p>
            <a:endParaRPr lang="zh-CN" altLang="en-US"/>
          </a:p>
        </p:txBody>
      </p:sp>
      <p:sp>
        <p:nvSpPr>
          <p:cNvPr id="317445" name="Rectangle 5"/>
          <p:cNvSpPr>
            <a:spLocks noChangeArrowheads="1"/>
          </p:cNvSpPr>
          <p:nvPr/>
        </p:nvSpPr>
        <p:spPr bwMode="auto">
          <a:xfrm>
            <a:off x="3024188" y="1781175"/>
            <a:ext cx="2133600" cy="838200"/>
          </a:xfrm>
          <a:prstGeom prst="rect">
            <a:avLst/>
          </a:prstGeom>
          <a:solidFill>
            <a:schemeClr val="accent1"/>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Arguments</a:t>
            </a:r>
          </a:p>
          <a:p>
            <a:pPr algn="ctr"/>
            <a:r>
              <a:rPr kumimoji="1" lang="en-US" altLang="zh-CN" b="1">
                <a:solidFill>
                  <a:srgbClr val="000000"/>
                </a:solidFill>
                <a:latin typeface="Times New Roman" panose="02020603050405020304" pitchFamily="18" charset="0"/>
                <a:ea typeface="黑体" panose="02010609060101010101" pitchFamily="2" charset="-122"/>
              </a:rPr>
              <a:t>Variables</a:t>
            </a:r>
          </a:p>
          <a:p>
            <a:pPr algn="ctr"/>
            <a:r>
              <a:rPr kumimoji="1" lang="en-US" altLang="zh-CN" b="1">
                <a:solidFill>
                  <a:srgbClr val="000000"/>
                </a:solidFill>
                <a:latin typeface="Times New Roman" panose="02020603050405020304" pitchFamily="18" charset="0"/>
                <a:ea typeface="黑体" panose="02010609060101010101" pitchFamily="2" charset="-122"/>
              </a:rPr>
              <a:t>environment</a:t>
            </a:r>
          </a:p>
        </p:txBody>
      </p:sp>
      <p:sp>
        <p:nvSpPr>
          <p:cNvPr id="317446" name="Line 6"/>
          <p:cNvSpPr>
            <a:spLocks noChangeShapeType="1"/>
          </p:cNvSpPr>
          <p:nvPr/>
        </p:nvSpPr>
        <p:spPr bwMode="auto">
          <a:xfrm flipH="1">
            <a:off x="5157788" y="1628775"/>
            <a:ext cx="9525" cy="4114800"/>
          </a:xfrm>
          <a:prstGeom prst="line">
            <a:avLst/>
          </a:prstGeom>
          <a:noFill/>
          <a:ln w="19050">
            <a:solidFill>
              <a:schemeClr val="tx1"/>
            </a:solidFill>
            <a:miter lim="800000"/>
          </a:ln>
          <a:effectLst/>
        </p:spPr>
        <p:txBody>
          <a:bodyPr wrap="none"/>
          <a:lstStyle/>
          <a:p>
            <a:endParaRPr lang="zh-CN" altLang="en-US"/>
          </a:p>
        </p:txBody>
      </p:sp>
      <p:sp>
        <p:nvSpPr>
          <p:cNvPr id="317447" name="Rectangle 7"/>
          <p:cNvSpPr>
            <a:spLocks noChangeArrowheads="1"/>
          </p:cNvSpPr>
          <p:nvPr/>
        </p:nvSpPr>
        <p:spPr bwMode="auto">
          <a:xfrm>
            <a:off x="3024188" y="2619375"/>
            <a:ext cx="2133600" cy="457200"/>
          </a:xfrm>
          <a:prstGeom prst="rect">
            <a:avLst/>
          </a:prstGeom>
          <a:solidFill>
            <a:srgbClr val="9FFDFF"/>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stack</a:t>
            </a:r>
          </a:p>
        </p:txBody>
      </p:sp>
      <p:sp>
        <p:nvSpPr>
          <p:cNvPr id="317448" name="Rectangle 8"/>
          <p:cNvSpPr>
            <a:spLocks noChangeArrowheads="1"/>
          </p:cNvSpPr>
          <p:nvPr/>
        </p:nvSpPr>
        <p:spPr bwMode="auto">
          <a:xfrm>
            <a:off x="3024188" y="3762375"/>
            <a:ext cx="2133600" cy="381000"/>
          </a:xfrm>
          <a:prstGeom prst="rect">
            <a:avLst/>
          </a:prstGeom>
          <a:solidFill>
            <a:srgbClr val="9FFDFF"/>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Heap</a:t>
            </a:r>
          </a:p>
        </p:txBody>
      </p:sp>
      <p:sp>
        <p:nvSpPr>
          <p:cNvPr id="317449" name="Rectangle 9"/>
          <p:cNvSpPr>
            <a:spLocks noChangeArrowheads="1"/>
          </p:cNvSpPr>
          <p:nvPr/>
        </p:nvSpPr>
        <p:spPr bwMode="auto">
          <a:xfrm>
            <a:off x="3024188" y="4143375"/>
            <a:ext cx="2133600" cy="381000"/>
          </a:xfrm>
          <a:prstGeom prst="rect">
            <a:avLst/>
          </a:prstGeom>
          <a:solidFill>
            <a:schemeClr val="accent1"/>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BSS</a:t>
            </a:r>
          </a:p>
        </p:txBody>
      </p:sp>
      <p:sp>
        <p:nvSpPr>
          <p:cNvPr id="317450" name="Rectangle 10"/>
          <p:cNvSpPr>
            <a:spLocks noChangeArrowheads="1"/>
          </p:cNvSpPr>
          <p:nvPr/>
        </p:nvSpPr>
        <p:spPr bwMode="auto">
          <a:xfrm>
            <a:off x="3024188" y="4524375"/>
            <a:ext cx="2133600" cy="381000"/>
          </a:xfrm>
          <a:prstGeom prst="rect">
            <a:avLst/>
          </a:prstGeom>
          <a:solidFill>
            <a:schemeClr val="accent1"/>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Data</a:t>
            </a:r>
          </a:p>
        </p:txBody>
      </p:sp>
      <p:sp>
        <p:nvSpPr>
          <p:cNvPr id="317451" name="Rectangle 11"/>
          <p:cNvSpPr>
            <a:spLocks noChangeArrowheads="1"/>
          </p:cNvSpPr>
          <p:nvPr/>
        </p:nvSpPr>
        <p:spPr bwMode="auto">
          <a:xfrm>
            <a:off x="3024188" y="4905375"/>
            <a:ext cx="2133600" cy="381000"/>
          </a:xfrm>
          <a:prstGeom prst="rect">
            <a:avLst/>
          </a:prstGeom>
          <a:solidFill>
            <a:schemeClr val="accent1"/>
          </a:solidFill>
          <a:ln w="9525">
            <a:solidFill>
              <a:schemeClr val="tx1"/>
            </a:solidFill>
            <a:miter lim="800000"/>
          </a:ln>
          <a:effectLst/>
        </p:spPr>
        <p:txBody>
          <a:bodyPr wrap="none" lIns="0" tIns="0" rIns="0" bIns="0" anchor="ctr"/>
          <a:lstStyle/>
          <a:p>
            <a:pPr algn="ctr"/>
            <a:r>
              <a:rPr kumimoji="1" lang="en-US" altLang="zh-CN" b="1">
                <a:solidFill>
                  <a:srgbClr val="000000"/>
                </a:solidFill>
                <a:latin typeface="Times New Roman" panose="02020603050405020304" pitchFamily="18" charset="0"/>
                <a:ea typeface="黑体" panose="02010609060101010101" pitchFamily="2" charset="-122"/>
              </a:rPr>
              <a:t>text(code)</a:t>
            </a:r>
          </a:p>
        </p:txBody>
      </p:sp>
      <p:sp>
        <p:nvSpPr>
          <p:cNvPr id="317452" name="Text Box 12"/>
          <p:cNvSpPr txBox="1">
            <a:spLocks noChangeArrowheads="1"/>
          </p:cNvSpPr>
          <p:nvPr/>
        </p:nvSpPr>
        <p:spPr bwMode="auto">
          <a:xfrm>
            <a:off x="5310188" y="1704975"/>
            <a:ext cx="2819400" cy="457200"/>
          </a:xfrm>
          <a:prstGeom prst="rect">
            <a:avLst/>
          </a:prstGeom>
          <a:noFill/>
          <a:ln w="9525">
            <a:noFill/>
            <a:miter lim="800000"/>
          </a:ln>
          <a:effectLst/>
        </p:spPr>
        <p:txBody>
          <a:bodyPr>
            <a:spAutoFit/>
          </a:bodyPr>
          <a:lstStyle/>
          <a:p>
            <a:r>
              <a:rPr kumimoji="1" lang="en-US" altLang="zh-CN" sz="2400" b="1">
                <a:solidFill>
                  <a:srgbClr val="000000"/>
                </a:solidFill>
                <a:latin typeface="Times New Roman" panose="02020603050405020304" pitchFamily="18" charset="0"/>
                <a:ea typeface="黑体" panose="02010609060101010101" pitchFamily="2" charset="-122"/>
              </a:rPr>
              <a:t>Adresses hautes</a:t>
            </a:r>
          </a:p>
        </p:txBody>
      </p:sp>
      <p:sp>
        <p:nvSpPr>
          <p:cNvPr id="317453" name="Text Box 13"/>
          <p:cNvSpPr txBox="1">
            <a:spLocks noChangeArrowheads="1"/>
          </p:cNvSpPr>
          <p:nvPr/>
        </p:nvSpPr>
        <p:spPr bwMode="auto">
          <a:xfrm>
            <a:off x="5386388" y="5362575"/>
            <a:ext cx="2819400" cy="457200"/>
          </a:xfrm>
          <a:prstGeom prst="rect">
            <a:avLst/>
          </a:prstGeom>
          <a:noFill/>
          <a:ln w="9525">
            <a:noFill/>
            <a:miter lim="800000"/>
          </a:ln>
          <a:effectLst/>
        </p:spPr>
        <p:txBody>
          <a:bodyPr>
            <a:spAutoFit/>
          </a:bodyPr>
          <a:lstStyle/>
          <a:p>
            <a:r>
              <a:rPr kumimoji="1" lang="en-US" altLang="zh-CN" sz="2400" b="1">
                <a:solidFill>
                  <a:srgbClr val="000000"/>
                </a:solidFill>
                <a:latin typeface="Times New Roman" panose="02020603050405020304" pitchFamily="18" charset="0"/>
                <a:ea typeface="黑体" panose="02010609060101010101" pitchFamily="2" charset="-122"/>
              </a:rPr>
              <a:t>Adresses basses</a:t>
            </a:r>
          </a:p>
        </p:txBody>
      </p:sp>
      <p:sp>
        <p:nvSpPr>
          <p:cNvPr id="317454" name="Line 14"/>
          <p:cNvSpPr>
            <a:spLocks noChangeShapeType="1"/>
          </p:cNvSpPr>
          <p:nvPr/>
        </p:nvSpPr>
        <p:spPr bwMode="auto">
          <a:xfrm>
            <a:off x="5919788" y="2619375"/>
            <a:ext cx="0" cy="1524000"/>
          </a:xfrm>
          <a:prstGeom prst="line">
            <a:avLst/>
          </a:prstGeom>
          <a:noFill/>
          <a:ln w="28575">
            <a:solidFill>
              <a:schemeClr val="tx1"/>
            </a:solidFill>
            <a:miter lim="800000"/>
            <a:headEnd type="triangle" w="med" len="med"/>
            <a:tailEnd type="triangle" w="med" len="med"/>
          </a:ln>
          <a:effectLst/>
        </p:spPr>
        <p:txBody>
          <a:bodyPr wrap="none"/>
          <a:lstStyle/>
          <a:p>
            <a:endParaRPr lang="zh-CN" altLang="en-US"/>
          </a:p>
        </p:txBody>
      </p:sp>
      <p:sp>
        <p:nvSpPr>
          <p:cNvPr id="317455" name="Line 15"/>
          <p:cNvSpPr>
            <a:spLocks noChangeShapeType="1"/>
          </p:cNvSpPr>
          <p:nvPr/>
        </p:nvSpPr>
        <p:spPr bwMode="auto">
          <a:xfrm>
            <a:off x="4090988" y="3000375"/>
            <a:ext cx="0" cy="304800"/>
          </a:xfrm>
          <a:prstGeom prst="line">
            <a:avLst/>
          </a:prstGeom>
          <a:noFill/>
          <a:ln w="28575">
            <a:solidFill>
              <a:schemeClr val="tx1"/>
            </a:solidFill>
            <a:miter lim="800000"/>
            <a:tailEnd type="triangle" w="med" len="med"/>
          </a:ln>
          <a:effectLst/>
        </p:spPr>
        <p:txBody>
          <a:bodyPr wrap="none"/>
          <a:lstStyle/>
          <a:p>
            <a:endParaRPr lang="zh-CN" altLang="en-US"/>
          </a:p>
        </p:txBody>
      </p:sp>
      <p:sp>
        <p:nvSpPr>
          <p:cNvPr id="317456" name="Line 16"/>
          <p:cNvSpPr>
            <a:spLocks noChangeShapeType="1"/>
          </p:cNvSpPr>
          <p:nvPr/>
        </p:nvSpPr>
        <p:spPr bwMode="auto">
          <a:xfrm flipV="1">
            <a:off x="4090988" y="3533775"/>
            <a:ext cx="0" cy="304800"/>
          </a:xfrm>
          <a:prstGeom prst="line">
            <a:avLst/>
          </a:prstGeom>
          <a:noFill/>
          <a:ln w="28575">
            <a:solidFill>
              <a:schemeClr val="tx1"/>
            </a:solidFill>
            <a:miter lim="800000"/>
            <a:tailEnd type="triangle" w="med" len="med"/>
          </a:ln>
          <a:effectLst/>
        </p:spPr>
        <p:txBody>
          <a:bodyPr wrap="none"/>
          <a:lstStyle/>
          <a:p>
            <a:endParaRPr lang="zh-CN" altLang="en-US"/>
          </a:p>
        </p:txBody>
      </p:sp>
      <p:sp>
        <p:nvSpPr>
          <p:cNvPr id="317457" name="Text Box 17"/>
          <p:cNvSpPr txBox="1">
            <a:spLocks noChangeArrowheads="1"/>
          </p:cNvSpPr>
          <p:nvPr/>
        </p:nvSpPr>
        <p:spPr bwMode="auto">
          <a:xfrm>
            <a:off x="6224588" y="2771775"/>
            <a:ext cx="1143000" cy="1187450"/>
          </a:xfrm>
          <a:prstGeom prst="rect">
            <a:avLst/>
          </a:prstGeom>
          <a:noFill/>
          <a:ln w="9525">
            <a:noFill/>
            <a:miter lim="800000"/>
          </a:ln>
          <a:effectLst/>
        </p:spPr>
        <p:txBody>
          <a:bodyPr>
            <a:spAutoFit/>
          </a:bodyPr>
          <a:lstStyle/>
          <a:p>
            <a:r>
              <a:rPr kumimoji="1" lang="en-US" altLang="zh-CN" sz="2400" b="1">
                <a:solidFill>
                  <a:srgbClr val="000000"/>
                </a:solidFill>
                <a:latin typeface="Times New Roman" panose="02020603050405020304" pitchFamily="18" charset="0"/>
                <a:ea typeface="黑体" panose="02010609060101010101" pitchFamily="2" charset="-122"/>
              </a:rPr>
              <a:t>user</a:t>
            </a:r>
          </a:p>
          <a:p>
            <a:r>
              <a:rPr kumimoji="1" lang="en-US" altLang="zh-CN" sz="2400" b="1">
                <a:solidFill>
                  <a:srgbClr val="000000"/>
                </a:solidFill>
                <a:latin typeface="Times New Roman" panose="02020603050405020304" pitchFamily="18" charset="0"/>
                <a:ea typeface="黑体" panose="02010609060101010101" pitchFamily="2" charset="-122"/>
              </a:rPr>
              <a:t>stack</a:t>
            </a:r>
          </a:p>
          <a:p>
            <a:r>
              <a:rPr kumimoji="1" lang="en-US" altLang="zh-CN" sz="2400" b="1">
                <a:solidFill>
                  <a:srgbClr val="000000"/>
                </a:solidFill>
                <a:latin typeface="Times New Roman" panose="02020603050405020304" pitchFamily="18" charset="0"/>
                <a:ea typeface="黑体" panose="02010609060101010101" pitchFamily="2" charset="-122"/>
              </a:rPr>
              <a:t>frame</a:t>
            </a:r>
          </a:p>
        </p:txBody>
      </p:sp>
      <p:sp>
        <p:nvSpPr>
          <p:cNvPr id="317458" name="AutoShape 18"/>
          <p:cNvSpPr>
            <a:spLocks noChangeArrowheads="1"/>
          </p:cNvSpPr>
          <p:nvPr/>
        </p:nvSpPr>
        <p:spPr bwMode="auto">
          <a:xfrm>
            <a:off x="1271588" y="5362575"/>
            <a:ext cx="1219200" cy="533400"/>
          </a:xfrm>
          <a:prstGeom prst="wedgeRoundRectCallout">
            <a:avLst>
              <a:gd name="adj1" fmla="val 94403"/>
              <a:gd name="adj2" fmla="val -98810"/>
              <a:gd name="adj3" fmla="val 16667"/>
            </a:avLst>
          </a:prstGeom>
          <a:solidFill>
            <a:schemeClr val="accent1"/>
          </a:solidFill>
          <a:ln w="9525">
            <a:solidFill>
              <a:schemeClr val="tx1"/>
            </a:solidFill>
            <a:miter lim="800000"/>
          </a:ln>
          <a:effectLst/>
        </p:spPr>
        <p:txBody>
          <a:bodyPr/>
          <a:lstStyle/>
          <a:p>
            <a:pPr algn="ctr"/>
            <a:r>
              <a:rPr kumimoji="1" lang="zh-CN" altLang="en-US" sz="2000" b="1">
                <a:solidFill>
                  <a:srgbClr val="000000"/>
                </a:solidFill>
                <a:latin typeface="Times New Roman" panose="02020603050405020304" pitchFamily="18" charset="0"/>
                <a:ea typeface="黑体" panose="02010609060101010101" pitchFamily="2" charset="-122"/>
              </a:rPr>
              <a:t>代码区</a:t>
            </a:r>
          </a:p>
        </p:txBody>
      </p:sp>
      <p:sp>
        <p:nvSpPr>
          <p:cNvPr id="317459" name="AutoShape 19"/>
          <p:cNvSpPr/>
          <p:nvPr/>
        </p:nvSpPr>
        <p:spPr bwMode="auto">
          <a:xfrm>
            <a:off x="2871788" y="4157663"/>
            <a:ext cx="76200" cy="762000"/>
          </a:xfrm>
          <a:prstGeom prst="leftBrace">
            <a:avLst>
              <a:gd name="adj1" fmla="val 83333"/>
              <a:gd name="adj2" fmla="val 50000"/>
            </a:avLst>
          </a:prstGeom>
          <a:noFill/>
          <a:ln w="9525">
            <a:solidFill>
              <a:schemeClr val="tx1"/>
            </a:solidFill>
            <a:round/>
          </a:ln>
          <a:effectLst/>
        </p:spPr>
        <p:txBody>
          <a:bodyPr wrap="none" anchor="ctr"/>
          <a:lstStyle/>
          <a:p>
            <a:endParaRPr lang="zh-CN" altLang="en-US"/>
          </a:p>
        </p:txBody>
      </p:sp>
      <p:sp>
        <p:nvSpPr>
          <p:cNvPr id="317460" name="AutoShape 20"/>
          <p:cNvSpPr>
            <a:spLocks noChangeArrowheads="1"/>
          </p:cNvSpPr>
          <p:nvPr/>
        </p:nvSpPr>
        <p:spPr bwMode="auto">
          <a:xfrm>
            <a:off x="1119188" y="4295775"/>
            <a:ext cx="1219200" cy="609600"/>
          </a:xfrm>
          <a:prstGeom prst="wedgeRoundRectCallout">
            <a:avLst>
              <a:gd name="adj1" fmla="val 97917"/>
              <a:gd name="adj2" fmla="val -14060"/>
              <a:gd name="adj3" fmla="val 16667"/>
            </a:avLst>
          </a:prstGeom>
          <a:solidFill>
            <a:schemeClr val="accent1"/>
          </a:solidFill>
          <a:ln w="9525">
            <a:solidFill>
              <a:schemeClr val="tx1"/>
            </a:solidFill>
            <a:miter lim="800000"/>
          </a:ln>
          <a:effectLst/>
        </p:spPr>
        <p:txBody>
          <a:bodyPr/>
          <a:lstStyle/>
          <a:p>
            <a:pPr algn="ctr"/>
            <a:r>
              <a:rPr kumimoji="1" lang="zh-CN" altLang="en-US" sz="2400" b="1">
                <a:solidFill>
                  <a:srgbClr val="000000"/>
                </a:solidFill>
                <a:latin typeface="Times New Roman" panose="02020603050405020304" pitchFamily="18" charset="0"/>
                <a:ea typeface="黑体" panose="02010609060101010101" pitchFamily="2" charset="-122"/>
              </a:rPr>
              <a:t>数据区</a:t>
            </a:r>
          </a:p>
        </p:txBody>
      </p:sp>
      <p:sp>
        <p:nvSpPr>
          <p:cNvPr id="317461" name="AutoShape 21"/>
          <p:cNvSpPr>
            <a:spLocks noChangeArrowheads="1"/>
          </p:cNvSpPr>
          <p:nvPr/>
        </p:nvSpPr>
        <p:spPr bwMode="auto">
          <a:xfrm>
            <a:off x="1042988" y="2162175"/>
            <a:ext cx="1219200" cy="609600"/>
          </a:xfrm>
          <a:prstGeom prst="wedgeRoundRectCallout">
            <a:avLst>
              <a:gd name="adj1" fmla="val 109505"/>
              <a:gd name="adj2" fmla="val 72917"/>
              <a:gd name="adj3" fmla="val 16667"/>
            </a:avLst>
          </a:prstGeom>
          <a:solidFill>
            <a:schemeClr val="accent1"/>
          </a:solidFill>
          <a:ln w="9525">
            <a:solidFill>
              <a:schemeClr val="tx1"/>
            </a:solidFill>
            <a:miter lim="800000"/>
          </a:ln>
          <a:effectLst/>
        </p:spPr>
        <p:txBody>
          <a:bodyPr/>
          <a:lstStyle/>
          <a:p>
            <a:pPr algn="ctr"/>
            <a:r>
              <a:rPr kumimoji="1" lang="zh-CN" altLang="en-US" sz="2400" b="1">
                <a:solidFill>
                  <a:srgbClr val="000000"/>
                </a:solidFill>
                <a:latin typeface="Times New Roman" panose="02020603050405020304" pitchFamily="18" charset="0"/>
                <a:ea typeface="黑体" panose="02010609060101010101" pitchFamily="2" charset="-122"/>
              </a:rPr>
              <a:t>栈</a:t>
            </a:r>
          </a:p>
        </p:txBody>
      </p:sp>
      <p:sp>
        <p:nvSpPr>
          <p:cNvPr id="317462" name="AutoShape 22"/>
          <p:cNvSpPr>
            <a:spLocks noChangeArrowheads="1"/>
          </p:cNvSpPr>
          <p:nvPr/>
        </p:nvSpPr>
        <p:spPr bwMode="auto">
          <a:xfrm>
            <a:off x="1119188" y="3305175"/>
            <a:ext cx="1219200" cy="609600"/>
          </a:xfrm>
          <a:prstGeom prst="wedgeRoundRectCallout">
            <a:avLst>
              <a:gd name="adj1" fmla="val 111069"/>
              <a:gd name="adj2" fmla="val 47657"/>
              <a:gd name="adj3" fmla="val 16667"/>
            </a:avLst>
          </a:prstGeom>
          <a:solidFill>
            <a:schemeClr val="accent1"/>
          </a:solidFill>
          <a:ln w="9525">
            <a:solidFill>
              <a:schemeClr val="tx1"/>
            </a:solidFill>
            <a:miter lim="800000"/>
          </a:ln>
          <a:effectLst/>
        </p:spPr>
        <p:txBody>
          <a:bodyPr/>
          <a:lstStyle/>
          <a:p>
            <a:pPr algn="ctr"/>
            <a:r>
              <a:rPr kumimoji="1" lang="zh-CN" altLang="en-US" sz="2400" b="1">
                <a:solidFill>
                  <a:srgbClr val="000000"/>
                </a:solidFill>
                <a:latin typeface="Times New Roman" panose="02020603050405020304" pitchFamily="18" charset="0"/>
                <a:ea typeface="黑体" panose="02010609060101010101" pitchFamily="2" charset="-122"/>
              </a:rPr>
              <a:t>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8638" y="2714625"/>
            <a:ext cx="4706937" cy="1035050"/>
          </a:xfrm>
        </p:spPr>
        <p:txBody>
          <a:bodyPr/>
          <a:lstStyle/>
          <a:p>
            <a:r>
              <a:rPr lang="zh-CN" altLang="en-US" dirty="0">
                <a:solidFill>
                  <a:srgbClr val="FF0000"/>
                </a:solidFill>
              </a:rPr>
              <a:t>一、栈</a:t>
            </a:r>
            <a:r>
              <a:rPr lang="en-US" altLang="zh-CN" dirty="0">
                <a:solidFill>
                  <a:srgbClr val="FF0000"/>
                </a:solidFill>
              </a:rPr>
              <a:t>(Stack)</a:t>
            </a:r>
            <a:r>
              <a:rPr lang="zh-CN" altLang="en-US" dirty="0">
                <a:solidFill>
                  <a:srgbClr val="FF0000"/>
                </a:solidFill>
              </a:rPr>
              <a:t>溢出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zh-CN" altLang="en-US" sz="3600" dirty="0"/>
              <a:t>栈</a:t>
            </a:r>
          </a:p>
        </p:txBody>
      </p:sp>
      <p:sp>
        <p:nvSpPr>
          <p:cNvPr id="318467" name="Rectangle 3"/>
          <p:cNvSpPr>
            <a:spLocks noGrp="1" noChangeArrowheads="1"/>
          </p:cNvSpPr>
          <p:nvPr>
            <p:ph type="body" idx="1"/>
          </p:nvPr>
        </p:nvSpPr>
        <p:spPr/>
        <p:txBody>
          <a:bodyPr/>
          <a:lstStyle/>
          <a:p>
            <a:r>
              <a:rPr lang="zh-CN" altLang="en-US" dirty="0">
                <a:solidFill>
                  <a:srgbClr val="FC0000"/>
                </a:solidFill>
              </a:rPr>
              <a:t>栈（通常称为堆栈）是一种数据结构</a:t>
            </a:r>
            <a:r>
              <a:rPr lang="zh-CN" altLang="en-US" dirty="0"/>
              <a:t>。栈中的对象具有一个特性：最后一个放入堆栈中的物体总是被最先拿出来，这个特性通常称为后进先出</a:t>
            </a:r>
            <a:r>
              <a:rPr lang="en-US" altLang="zh-CN" dirty="0"/>
              <a:t>(LIFO)</a:t>
            </a:r>
            <a:r>
              <a:rPr lang="zh-CN" altLang="en-US" dirty="0"/>
              <a:t>队列。</a:t>
            </a:r>
          </a:p>
          <a:p>
            <a:r>
              <a:rPr lang="zh-CN" altLang="en-US" dirty="0"/>
              <a:t>栈中两个最重要的操作是</a:t>
            </a:r>
            <a:r>
              <a:rPr lang="en-US" altLang="zh-CN" dirty="0"/>
              <a:t>PUSH</a:t>
            </a:r>
            <a:r>
              <a:rPr lang="zh-CN" altLang="en-US" dirty="0"/>
              <a:t>和</a:t>
            </a:r>
            <a:r>
              <a:rPr lang="en-US" altLang="zh-CN" dirty="0"/>
              <a:t>POP</a:t>
            </a:r>
            <a:r>
              <a:rPr lang="zh-CN" altLang="en-US" dirty="0"/>
              <a:t>：</a:t>
            </a:r>
            <a:r>
              <a:rPr lang="en-US" altLang="zh-CN" dirty="0"/>
              <a:t>PUSH</a:t>
            </a:r>
            <a:r>
              <a:rPr lang="zh-CN" altLang="en-US" dirty="0"/>
              <a:t>在堆栈的顶部加入一个元素， </a:t>
            </a:r>
            <a:r>
              <a:rPr lang="en-US" altLang="zh-CN" dirty="0"/>
              <a:t>POP</a:t>
            </a:r>
            <a:r>
              <a:rPr lang="zh-CN" altLang="en-US" dirty="0"/>
              <a:t>从堆栈顶部移去一个元素</a:t>
            </a:r>
            <a:r>
              <a:rPr lang="en-US" altLang="zh-CN" dirty="0"/>
              <a:t>, </a:t>
            </a:r>
            <a:r>
              <a:rPr lang="zh-CN" altLang="en-US" dirty="0"/>
              <a:t>同时改变堆栈的大小。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 calcmode="lin" valueType="num">
                                      <p:cBhvr additive="base">
                                        <p:cTn id="7" dur="500" fill="hold"/>
                                        <p:tgtEl>
                                          <p:spTgt spid="318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8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467">
                                            <p:txEl>
                                              <p:pRg st="1" end="1"/>
                                            </p:txEl>
                                          </p:spTgt>
                                        </p:tgtEl>
                                        <p:attrNameLst>
                                          <p:attrName>style.visibility</p:attrName>
                                        </p:attrNameLst>
                                      </p:cBhvr>
                                      <p:to>
                                        <p:strVal val="visible"/>
                                      </p:to>
                                    </p:set>
                                    <p:anim calcmode="lin" valueType="num">
                                      <p:cBhvr additive="base">
                                        <p:cTn id="13" dur="500" fill="hold"/>
                                        <p:tgtEl>
                                          <p:spTgt spid="3184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84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sz="3600"/>
              <a:t>堆栈的相关概念</a:t>
            </a:r>
          </a:p>
        </p:txBody>
      </p:sp>
      <p:sp>
        <p:nvSpPr>
          <p:cNvPr id="319491" name="Rectangle 3"/>
          <p:cNvSpPr>
            <a:spLocks noGrp="1" noChangeArrowheads="1"/>
          </p:cNvSpPr>
          <p:nvPr>
            <p:ph type="body" idx="1"/>
          </p:nvPr>
        </p:nvSpPr>
        <p:spPr>
          <a:xfrm>
            <a:off x="0" y="1554163"/>
            <a:ext cx="8795657" cy="4114800"/>
          </a:xfrm>
        </p:spPr>
        <p:txBody>
          <a:bodyPr/>
          <a:lstStyle/>
          <a:p>
            <a:r>
              <a:rPr lang="zh-CN" altLang="en-US" sz="2800" dirty="0"/>
              <a:t>在多进程环境中，每个进程都有自己的栈空间，称为栈帧。同一块存储空间有多个栈帧对应各自进程。栈帧的空间由</a:t>
            </a:r>
            <a:r>
              <a:rPr lang="en-US" altLang="zh-CN" sz="2800" dirty="0"/>
              <a:t>SP</a:t>
            </a:r>
            <a:r>
              <a:rPr lang="zh-CN" altLang="en-US" sz="2800" dirty="0"/>
              <a:t>和</a:t>
            </a:r>
            <a:r>
              <a:rPr lang="en-US" altLang="zh-CN" sz="2800" dirty="0"/>
              <a:t>FP</a:t>
            </a:r>
            <a:r>
              <a:rPr lang="zh-CN" altLang="en-US" sz="2800" dirty="0"/>
              <a:t>确定。</a:t>
            </a:r>
            <a:endParaRPr lang="en-US" altLang="zh-CN" sz="2800" dirty="0"/>
          </a:p>
          <a:p>
            <a:r>
              <a:rPr lang="en-US" altLang="zh-CN" sz="2800" dirty="0"/>
              <a:t>SP(Stack pointer)</a:t>
            </a:r>
            <a:r>
              <a:rPr lang="zh-CN" altLang="en-US" sz="2800" dirty="0"/>
              <a:t>：堆栈指针，指向堆栈的</a:t>
            </a:r>
            <a:r>
              <a:rPr lang="zh-CN" altLang="en-US" sz="2800" dirty="0" smtClean="0"/>
              <a:t>顶部。</a:t>
            </a:r>
            <a:endParaRPr lang="zh-CN" altLang="en-US" sz="2800" dirty="0"/>
          </a:p>
          <a:p>
            <a:r>
              <a:rPr lang="en-US" altLang="zh-CN" sz="2800" dirty="0"/>
              <a:t>FP</a:t>
            </a:r>
            <a:r>
              <a:rPr lang="zh-CN" altLang="en-US" sz="2800" dirty="0"/>
              <a:t>（</a:t>
            </a:r>
            <a:r>
              <a:rPr lang="en-US" altLang="zh-CN" sz="2800" dirty="0"/>
              <a:t>Frame point)</a:t>
            </a:r>
            <a:r>
              <a:rPr lang="zh-CN" altLang="en-US" sz="2800" dirty="0"/>
              <a:t>：栈帧指针，指向当前进程栈空间的栈底。</a:t>
            </a:r>
            <a:endParaRPr lang="en-US" altLang="zh-CN" sz="2800" dirty="0"/>
          </a:p>
          <a:p>
            <a:r>
              <a:rPr lang="zh-CN" altLang="en-US" dirty="0"/>
              <a:t>堆栈的增长方向：向下增长（向内存低地址），称为递减堆栈。</a:t>
            </a:r>
          </a:p>
          <a:p>
            <a:r>
              <a:rPr lang="zh-CN" altLang="en-US" dirty="0" smtClean="0"/>
              <a:t>（</a:t>
            </a:r>
            <a:r>
              <a:rPr lang="en-US" altLang="zh-CN" dirty="0" smtClean="0"/>
              <a:t>SP,FP</a:t>
            </a:r>
            <a:r>
              <a:rPr lang="zh-CN" altLang="en-US" dirty="0" smtClean="0"/>
              <a:t>见后图</a:t>
            </a:r>
            <a:r>
              <a:rPr lang="en-US" altLang="zh-CN" dirty="0"/>
              <a:t>)</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zh-CN" altLang="en-US" sz="3600"/>
              <a:t>栈帧的一般结构</a:t>
            </a:r>
          </a:p>
        </p:txBody>
      </p:sp>
      <p:pic>
        <p:nvPicPr>
          <p:cNvPr id="325636" name="Picture 4"/>
          <p:cNvPicPr>
            <a:picLocks noChangeAspect="1" noChangeArrowheads="1"/>
          </p:cNvPicPr>
          <p:nvPr/>
        </p:nvPicPr>
        <p:blipFill>
          <a:blip r:embed="rId2" cstate="print"/>
          <a:srcRect/>
          <a:stretch>
            <a:fillRect/>
          </a:stretch>
        </p:blipFill>
        <p:spPr bwMode="auto">
          <a:xfrm>
            <a:off x="0" y="1433285"/>
            <a:ext cx="8856663" cy="18923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21490DA8-A88A-43AD-AC36-DF5AD142AC91}"/>
              </a:ext>
            </a:extLst>
          </p:cNvPr>
          <p:cNvPicPr>
            <a:picLocks noGrp="1" noChangeAspect="1"/>
          </p:cNvPicPr>
          <p:nvPr>
            <p:ph idx="1"/>
          </p:nvPr>
        </p:nvPicPr>
        <p:blipFill>
          <a:blip r:embed="rId2"/>
          <a:stretch>
            <a:fillRect/>
          </a:stretch>
        </p:blipFill>
        <p:spPr>
          <a:xfrm>
            <a:off x="2394857" y="1480223"/>
            <a:ext cx="3955277" cy="4508055"/>
          </a:xfrm>
          <a:prstGeom prst="rect">
            <a:avLst/>
          </a:prstGeom>
        </p:spPr>
      </p:pic>
      <p:sp>
        <p:nvSpPr>
          <p:cNvPr id="3" name="标题 2">
            <a:extLst>
              <a:ext uri="{FF2B5EF4-FFF2-40B4-BE49-F238E27FC236}">
                <a16:creationId xmlns:a16="http://schemas.microsoft.com/office/drawing/2014/main" xmlns="" id="{7B977D22-5566-4FC4-B775-F11CFF115C3E}"/>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79690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ea typeface="宋体" panose="02010600030101010101" pitchFamily="2" charset="-122"/>
              </a:rPr>
              <a:t>内容提要</a:t>
            </a:r>
            <a:endParaRPr lang="zh-CN" altLang="en-US">
              <a:solidFill>
                <a:schemeClr val="accent1"/>
              </a:solidFill>
              <a:ea typeface="宋体" panose="02010600030101010101" pitchFamily="2" charset="-122"/>
            </a:endParaRPr>
          </a:p>
        </p:txBody>
      </p:sp>
      <p:grpSp>
        <p:nvGrpSpPr>
          <p:cNvPr id="2" name="Group 3"/>
          <p:cNvGrpSpPr/>
          <p:nvPr/>
        </p:nvGrpSpPr>
        <p:grpSpPr bwMode="auto">
          <a:xfrm>
            <a:off x="1828800" y="2024063"/>
            <a:ext cx="762000" cy="665162"/>
            <a:chOff x="1110" y="2656"/>
            <a:chExt cx="1549" cy="1351"/>
          </a:xfrm>
        </p:grpSpPr>
        <p:sp>
          <p:nvSpPr>
            <p:cNvPr id="6451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64517"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64518"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64523" name="Line 11"/>
          <p:cNvSpPr>
            <a:spLocks noChangeShapeType="1"/>
          </p:cNvSpPr>
          <p:nvPr/>
        </p:nvSpPr>
        <p:spPr bwMode="auto">
          <a:xfrm>
            <a:off x="2438400" y="26336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64524" name="Text Box 12"/>
          <p:cNvSpPr txBox="1">
            <a:spLocks noChangeArrowheads="1"/>
          </p:cNvSpPr>
          <p:nvPr/>
        </p:nvSpPr>
        <p:spPr bwMode="auto">
          <a:xfrm>
            <a:off x="2717800" y="1976438"/>
            <a:ext cx="4591050" cy="579437"/>
          </a:xfrm>
          <a:prstGeom prst="rect">
            <a:avLst/>
          </a:prstGeom>
          <a:solidFill>
            <a:srgbClr val="FF6600"/>
          </a:solid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缓冲区溢出概述</a:t>
            </a:r>
          </a:p>
        </p:txBody>
      </p:sp>
      <p:sp>
        <p:nvSpPr>
          <p:cNvPr id="64525" name="Text Box 13"/>
          <p:cNvSpPr txBox="1">
            <a:spLocks noChangeArrowheads="1"/>
          </p:cNvSpPr>
          <p:nvPr/>
        </p:nvSpPr>
        <p:spPr bwMode="gray">
          <a:xfrm>
            <a:off x="2025650" y="21224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3" name="Group 7"/>
          <p:cNvGrpSpPr/>
          <p:nvPr/>
        </p:nvGrpSpPr>
        <p:grpSpPr bwMode="auto">
          <a:xfrm>
            <a:off x="1828800" y="2938463"/>
            <a:ext cx="762000" cy="665162"/>
            <a:chOff x="3174" y="2656"/>
            <a:chExt cx="1549" cy="1351"/>
          </a:xfrm>
        </p:grpSpPr>
        <p:sp>
          <p:nvSpPr>
            <p:cNvPr id="6452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6452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64522"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64526" name="Line 14"/>
          <p:cNvSpPr>
            <a:spLocks noChangeShapeType="1"/>
          </p:cNvSpPr>
          <p:nvPr/>
        </p:nvSpPr>
        <p:spPr bwMode="auto">
          <a:xfrm>
            <a:off x="2451100" y="35480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64527" name="Text Box 15"/>
          <p:cNvSpPr txBox="1">
            <a:spLocks noChangeArrowheads="1"/>
          </p:cNvSpPr>
          <p:nvPr/>
        </p:nvSpPr>
        <p:spPr bwMode="auto">
          <a:xfrm>
            <a:off x="2771775" y="2890838"/>
            <a:ext cx="4464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缓冲区溢出攻击原理</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64528" name="Text Box 16"/>
          <p:cNvSpPr txBox="1">
            <a:spLocks noChangeArrowheads="1"/>
          </p:cNvSpPr>
          <p:nvPr/>
        </p:nvSpPr>
        <p:spPr bwMode="gray">
          <a:xfrm>
            <a:off x="2025650" y="3036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grpSp>
        <p:nvGrpSpPr>
          <p:cNvPr id="4" name="Group 36"/>
          <p:cNvGrpSpPr/>
          <p:nvPr/>
        </p:nvGrpSpPr>
        <p:grpSpPr bwMode="auto">
          <a:xfrm>
            <a:off x="1841500" y="3981450"/>
            <a:ext cx="762000" cy="665163"/>
            <a:chOff x="1110" y="2656"/>
            <a:chExt cx="1549" cy="1351"/>
          </a:xfrm>
        </p:grpSpPr>
        <p:sp>
          <p:nvSpPr>
            <p:cNvPr id="64549" name="AutoShape 3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64550" name="AutoShape 3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64551" name="AutoShape 39"/>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64552" name="Line 40"/>
          <p:cNvSpPr>
            <a:spLocks noChangeShapeType="1"/>
          </p:cNvSpPr>
          <p:nvPr/>
        </p:nvSpPr>
        <p:spPr bwMode="auto">
          <a:xfrm>
            <a:off x="2451100" y="4591050"/>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64553" name="Text Box 41"/>
          <p:cNvSpPr txBox="1">
            <a:spLocks noChangeArrowheads="1"/>
          </p:cNvSpPr>
          <p:nvPr/>
        </p:nvSpPr>
        <p:spPr bwMode="auto">
          <a:xfrm>
            <a:off x="2713038" y="3933825"/>
            <a:ext cx="5400675" cy="579438"/>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缓冲区溢出攻击类型</a:t>
            </a:r>
          </a:p>
        </p:txBody>
      </p:sp>
      <p:sp>
        <p:nvSpPr>
          <p:cNvPr id="64554" name="Text Box 42"/>
          <p:cNvSpPr txBox="1">
            <a:spLocks noChangeArrowheads="1"/>
          </p:cNvSpPr>
          <p:nvPr/>
        </p:nvSpPr>
        <p:spPr bwMode="gray">
          <a:xfrm>
            <a:off x="2038350" y="407987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grpSp>
        <p:nvGrpSpPr>
          <p:cNvPr id="5" name="Group 43"/>
          <p:cNvGrpSpPr/>
          <p:nvPr/>
        </p:nvGrpSpPr>
        <p:grpSpPr bwMode="auto">
          <a:xfrm>
            <a:off x="1847850" y="5002213"/>
            <a:ext cx="762000" cy="665162"/>
            <a:chOff x="3174" y="2656"/>
            <a:chExt cx="1549" cy="1351"/>
          </a:xfrm>
        </p:grpSpPr>
        <p:sp>
          <p:nvSpPr>
            <p:cNvPr id="64556" name="AutoShape 44"/>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64557" name="AutoShape 4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64558" name="AutoShape 4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64559" name="Line 47"/>
          <p:cNvSpPr>
            <a:spLocks noChangeShapeType="1"/>
          </p:cNvSpPr>
          <p:nvPr/>
        </p:nvSpPr>
        <p:spPr bwMode="auto">
          <a:xfrm>
            <a:off x="2457450" y="561181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64560" name="Text Box 48"/>
          <p:cNvSpPr txBox="1">
            <a:spLocks noChangeArrowheads="1"/>
          </p:cNvSpPr>
          <p:nvPr/>
        </p:nvSpPr>
        <p:spPr bwMode="auto">
          <a:xfrm>
            <a:off x="2700338" y="4954588"/>
            <a:ext cx="5178425"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缓冲区溢出攻击防御措施</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64561" name="Text Box 49"/>
          <p:cNvSpPr txBox="1">
            <a:spLocks noChangeArrowheads="1"/>
          </p:cNvSpPr>
          <p:nvPr/>
        </p:nvSpPr>
        <p:spPr bwMode="gray">
          <a:xfrm>
            <a:off x="2044700" y="510063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64524">
                                            <p:txEl>
                                              <p:pRg st="0" end="0"/>
                                            </p:txEl>
                                          </p:spTgt>
                                        </p:tgtEl>
                                        <p:attrNameLst>
                                          <p:attrName>style.color</p:attrName>
                                        </p:attrNameLst>
                                      </p:cBhvr>
                                      <p:to>
                                        <a:srgbClr val="FC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zh-CN" altLang="en-US" sz="3600"/>
              <a:t>函数调用过程</a:t>
            </a:r>
          </a:p>
        </p:txBody>
      </p:sp>
      <p:sp>
        <p:nvSpPr>
          <p:cNvPr id="4" name="Rectangle 4"/>
          <p:cNvSpPr>
            <a:spLocks noChangeArrowheads="1"/>
          </p:cNvSpPr>
          <p:nvPr/>
        </p:nvSpPr>
        <p:spPr bwMode="auto">
          <a:xfrm>
            <a:off x="2174875" y="4013200"/>
            <a:ext cx="3959225" cy="647700"/>
          </a:xfrm>
          <a:prstGeom prst="rect">
            <a:avLst/>
          </a:prstGeom>
          <a:solidFill>
            <a:schemeClr val="accent1"/>
          </a:solidFill>
          <a:ln w="9525" algn="ctr">
            <a:noFill/>
            <a:miter lim="800000"/>
            <a:headEnd type="none" w="sm" len="sm"/>
            <a:tailEnd type="none" w="sm" len="sm"/>
          </a:ln>
          <a:effectLst/>
        </p:spPr>
        <p:txBody>
          <a:bodyPr wrap="none" anchor="ctr"/>
          <a:lstStyle/>
          <a:p>
            <a:pPr algn="ctr">
              <a:spcBef>
                <a:spcPct val="20000"/>
              </a:spcBef>
              <a:defRPr/>
            </a:pPr>
            <a:r>
              <a:rPr lang="en-US" altLang="zh-CN" sz="2200" b="1">
                <a:effectLst>
                  <a:outerShdw blurRad="38100" dist="38100" dir="2700000" algn="tl">
                    <a:srgbClr val="FFFFFF"/>
                  </a:outerShdw>
                </a:effectLst>
                <a:latin typeface="华文中宋" panose="02010600040101010101" pitchFamily="2" charset="-122"/>
                <a:ea typeface="华文中宋" panose="02010600040101010101" pitchFamily="2" charset="-122"/>
              </a:rPr>
              <a:t>Func</a:t>
            </a:r>
            <a:r>
              <a:rPr lang="zh-CN" altLang="en-US" sz="2200" b="1">
                <a:effectLst>
                  <a:outerShdw blurRad="38100" dist="38100" dir="2700000" algn="tl">
                    <a:srgbClr val="FFFFFF"/>
                  </a:outerShdw>
                </a:effectLst>
                <a:latin typeface="华文中宋" panose="02010600040101010101" pitchFamily="2" charset="-122"/>
                <a:ea typeface="华文中宋" panose="02010600040101010101" pitchFamily="2" charset="-122"/>
              </a:rPr>
              <a:t>函数中的局部变量</a:t>
            </a:r>
          </a:p>
        </p:txBody>
      </p:sp>
      <p:sp>
        <p:nvSpPr>
          <p:cNvPr id="5" name="Rectangle 6"/>
          <p:cNvSpPr>
            <a:spLocks noChangeArrowheads="1"/>
          </p:cNvSpPr>
          <p:nvPr/>
        </p:nvSpPr>
        <p:spPr bwMode="auto">
          <a:xfrm>
            <a:off x="2174875" y="3436938"/>
            <a:ext cx="3959225" cy="503237"/>
          </a:xfrm>
          <a:prstGeom prst="rect">
            <a:avLst/>
          </a:prstGeom>
          <a:solidFill>
            <a:schemeClr val="accent1"/>
          </a:solidFill>
          <a:ln w="9525" algn="ctr">
            <a:noFill/>
            <a:miter lim="800000"/>
            <a:headEnd type="none" w="sm" len="sm"/>
            <a:tailEnd type="none" w="sm" len="sm"/>
          </a:ln>
          <a:effectLst/>
        </p:spPr>
        <p:txBody>
          <a:bodyPr wrap="none" anchor="ctr"/>
          <a:lstStyle/>
          <a:p>
            <a:pPr algn="ctr">
              <a:spcBef>
                <a:spcPct val="20000"/>
              </a:spcBef>
              <a:defRPr/>
            </a:pPr>
            <a:r>
              <a:rPr lang="zh-CN" altLang="en-US" sz="2200" b="1">
                <a:effectLst>
                  <a:outerShdw blurRad="38100" dist="38100" dir="2700000" algn="tl">
                    <a:srgbClr val="FFFFFF"/>
                  </a:outerShdw>
                </a:effectLst>
                <a:latin typeface="华文中宋" panose="02010600040101010101" pitchFamily="2" charset="-122"/>
                <a:ea typeface="华文中宋" panose="02010600040101010101" pitchFamily="2" charset="-122"/>
              </a:rPr>
              <a:t>调用</a:t>
            </a:r>
            <a:r>
              <a:rPr lang="en-US" altLang="zh-CN" sz="2200" b="1">
                <a:effectLst>
                  <a:outerShdw blurRad="38100" dist="38100" dir="2700000" algn="tl">
                    <a:srgbClr val="FFFFFF"/>
                  </a:outerShdw>
                </a:effectLst>
                <a:latin typeface="华文中宋" panose="02010600040101010101" pitchFamily="2" charset="-122"/>
                <a:ea typeface="华文中宋" panose="02010600040101010101" pitchFamily="2" charset="-122"/>
              </a:rPr>
              <a:t>Func</a:t>
            </a:r>
            <a:r>
              <a:rPr lang="zh-CN" altLang="en-US" sz="2200" b="1">
                <a:effectLst>
                  <a:outerShdw blurRad="38100" dist="38100" dir="2700000" algn="tl">
                    <a:srgbClr val="FFFFFF"/>
                  </a:outerShdw>
                </a:effectLst>
                <a:latin typeface="华文中宋" panose="02010600040101010101" pitchFamily="2" charset="-122"/>
                <a:ea typeface="华文中宋" panose="02010600040101010101" pitchFamily="2" charset="-122"/>
              </a:rPr>
              <a:t>函数前的</a:t>
            </a:r>
            <a:r>
              <a:rPr lang="en-US" altLang="zh-CN" sz="2200" b="1">
                <a:effectLst>
                  <a:outerShdw blurRad="38100" dist="38100" dir="2700000" algn="tl">
                    <a:srgbClr val="FFFFFF"/>
                  </a:outerShdw>
                </a:effectLst>
                <a:latin typeface="华文中宋" panose="02010600040101010101" pitchFamily="2" charset="-122"/>
                <a:ea typeface="华文中宋" panose="02010600040101010101" pitchFamily="2" charset="-122"/>
              </a:rPr>
              <a:t>EBP</a:t>
            </a:r>
          </a:p>
        </p:txBody>
      </p:sp>
      <p:sp>
        <p:nvSpPr>
          <p:cNvPr id="6" name="Rectangle 7"/>
          <p:cNvSpPr>
            <a:spLocks noChangeArrowheads="1"/>
          </p:cNvSpPr>
          <p:nvPr/>
        </p:nvSpPr>
        <p:spPr bwMode="auto">
          <a:xfrm>
            <a:off x="2174875" y="2789238"/>
            <a:ext cx="3959225" cy="504825"/>
          </a:xfrm>
          <a:prstGeom prst="rect">
            <a:avLst/>
          </a:prstGeom>
          <a:solidFill>
            <a:schemeClr val="accent1"/>
          </a:solidFill>
          <a:ln w="9525" algn="ctr">
            <a:noFill/>
            <a:miter lim="800000"/>
            <a:headEnd type="none" w="sm" len="sm"/>
            <a:tailEnd type="none" w="sm" len="sm"/>
          </a:ln>
          <a:effectLst/>
        </p:spPr>
        <p:txBody>
          <a:bodyPr wrap="none" anchor="ctr"/>
          <a:lstStyle/>
          <a:p>
            <a:pPr algn="ctr">
              <a:spcBef>
                <a:spcPct val="20000"/>
              </a:spcBef>
              <a:defRPr/>
            </a:pPr>
            <a:r>
              <a:rPr lang="zh-CN" altLang="en-US" sz="2200" b="1" dirty="0">
                <a:effectLst>
                  <a:outerShdw blurRad="38100" dist="38100" dir="2700000" algn="tl">
                    <a:srgbClr val="FFFFFF"/>
                  </a:outerShdw>
                </a:effectLst>
                <a:latin typeface="华文中宋" panose="02010600040101010101" pitchFamily="2" charset="-122"/>
                <a:ea typeface="华文中宋" panose="02010600040101010101" pitchFamily="2" charset="-122"/>
              </a:rPr>
              <a:t>退出</a:t>
            </a:r>
            <a:r>
              <a:rPr lang="en-US" altLang="zh-CN" sz="2200" b="1" dirty="0" err="1">
                <a:effectLst>
                  <a:outerShdw blurRad="38100" dist="38100" dir="2700000" algn="tl">
                    <a:srgbClr val="FFFFFF"/>
                  </a:outerShdw>
                </a:effectLst>
                <a:latin typeface="华文中宋" panose="02010600040101010101" pitchFamily="2" charset="-122"/>
                <a:ea typeface="华文中宋" panose="02010600040101010101" pitchFamily="2" charset="-122"/>
              </a:rPr>
              <a:t>Func</a:t>
            </a:r>
            <a:r>
              <a:rPr lang="zh-CN" altLang="en-US" sz="2200" b="1" dirty="0">
                <a:effectLst>
                  <a:outerShdw blurRad="38100" dist="38100" dir="2700000" algn="tl">
                    <a:srgbClr val="FFFFFF"/>
                  </a:outerShdw>
                </a:effectLst>
                <a:latin typeface="华文中宋" panose="02010600040101010101" pitchFamily="2" charset="-122"/>
                <a:ea typeface="华文中宋" panose="02010600040101010101" pitchFamily="2" charset="-122"/>
              </a:rPr>
              <a:t>函数后的返回地址</a:t>
            </a:r>
          </a:p>
        </p:txBody>
      </p:sp>
      <p:sp>
        <p:nvSpPr>
          <p:cNvPr id="7" name="Rectangle 8"/>
          <p:cNvSpPr>
            <a:spLocks noChangeArrowheads="1"/>
          </p:cNvSpPr>
          <p:nvPr/>
        </p:nvSpPr>
        <p:spPr bwMode="auto">
          <a:xfrm>
            <a:off x="2174875" y="2212975"/>
            <a:ext cx="3959225" cy="503238"/>
          </a:xfrm>
          <a:prstGeom prst="rect">
            <a:avLst/>
          </a:prstGeom>
          <a:solidFill>
            <a:schemeClr val="accent1"/>
          </a:solidFill>
          <a:ln w="9525" algn="ctr">
            <a:noFill/>
            <a:miter lim="800000"/>
            <a:headEnd type="none" w="sm" len="sm"/>
            <a:tailEnd type="none" w="sm" len="sm"/>
          </a:ln>
          <a:effectLst/>
        </p:spPr>
        <p:txBody>
          <a:bodyPr wrap="none" anchor="ctr"/>
          <a:lstStyle/>
          <a:p>
            <a:pPr algn="ctr">
              <a:spcBef>
                <a:spcPct val="20000"/>
              </a:spcBef>
              <a:defRPr/>
            </a:pPr>
            <a:r>
              <a:rPr lang="zh-CN" altLang="en-US" sz="2200" b="1">
                <a:effectLst>
                  <a:outerShdw blurRad="38100" dist="38100" dir="2700000" algn="tl">
                    <a:srgbClr val="FFFFFF"/>
                  </a:outerShdw>
                </a:effectLst>
                <a:latin typeface="华文中宋" panose="02010600040101010101" pitchFamily="2" charset="-122"/>
                <a:ea typeface="华文中宋" panose="02010600040101010101" pitchFamily="2" charset="-122"/>
              </a:rPr>
              <a:t>传递给</a:t>
            </a:r>
            <a:r>
              <a:rPr lang="en-US" altLang="zh-CN" sz="2200" b="1">
                <a:effectLst>
                  <a:outerShdw blurRad="38100" dist="38100" dir="2700000" algn="tl">
                    <a:srgbClr val="FFFFFF"/>
                  </a:outerShdw>
                </a:effectLst>
                <a:latin typeface="华文中宋" panose="02010600040101010101" pitchFamily="2" charset="-122"/>
                <a:ea typeface="华文中宋" panose="02010600040101010101" pitchFamily="2" charset="-122"/>
              </a:rPr>
              <a:t>Func</a:t>
            </a:r>
            <a:r>
              <a:rPr lang="zh-CN" altLang="en-US" sz="2200" b="1">
                <a:effectLst>
                  <a:outerShdw blurRad="38100" dist="38100" dir="2700000" algn="tl">
                    <a:srgbClr val="FFFFFF"/>
                  </a:outerShdw>
                </a:effectLst>
                <a:latin typeface="华文中宋" panose="02010600040101010101" pitchFamily="2" charset="-122"/>
                <a:ea typeface="华文中宋" panose="02010600040101010101" pitchFamily="2" charset="-122"/>
              </a:rPr>
              <a:t>的实参</a:t>
            </a:r>
          </a:p>
        </p:txBody>
      </p:sp>
      <p:sp>
        <p:nvSpPr>
          <p:cNvPr id="8" name="Line 9"/>
          <p:cNvSpPr>
            <a:spLocks noChangeShapeType="1"/>
          </p:cNvSpPr>
          <p:nvPr/>
        </p:nvSpPr>
        <p:spPr bwMode="auto">
          <a:xfrm>
            <a:off x="1382713" y="4660900"/>
            <a:ext cx="719137" cy="0"/>
          </a:xfrm>
          <a:prstGeom prst="line">
            <a:avLst/>
          </a:prstGeom>
          <a:noFill/>
          <a:ln w="9525">
            <a:solidFill>
              <a:schemeClr val="tx1"/>
            </a:solidFill>
            <a:round/>
            <a:headEnd type="none" w="sm" len="sm"/>
            <a:tailEnd type="none" w="sm" len="sm"/>
          </a:ln>
        </p:spPr>
        <p:txBody>
          <a:bodyPr/>
          <a:lstStyle/>
          <a:p>
            <a:endParaRPr lang="zh-CN" altLang="en-US"/>
          </a:p>
        </p:txBody>
      </p:sp>
      <p:sp>
        <p:nvSpPr>
          <p:cNvPr id="9" name="Line 10"/>
          <p:cNvSpPr>
            <a:spLocks noChangeShapeType="1"/>
          </p:cNvSpPr>
          <p:nvPr/>
        </p:nvSpPr>
        <p:spPr bwMode="auto">
          <a:xfrm>
            <a:off x="1382713" y="2284413"/>
            <a:ext cx="719137" cy="0"/>
          </a:xfrm>
          <a:prstGeom prst="line">
            <a:avLst/>
          </a:prstGeom>
          <a:noFill/>
          <a:ln w="9525">
            <a:solidFill>
              <a:schemeClr val="tx1"/>
            </a:solidFill>
            <a:round/>
            <a:headEnd type="none" w="sm" len="sm"/>
            <a:tailEnd type="none" w="sm" len="sm"/>
          </a:ln>
        </p:spPr>
        <p:txBody>
          <a:bodyPr/>
          <a:lstStyle/>
          <a:p>
            <a:endParaRPr lang="zh-CN" altLang="en-US"/>
          </a:p>
        </p:txBody>
      </p:sp>
      <p:sp>
        <p:nvSpPr>
          <p:cNvPr id="10" name="Rectangle 12"/>
          <p:cNvSpPr>
            <a:spLocks noChangeArrowheads="1"/>
          </p:cNvSpPr>
          <p:nvPr/>
        </p:nvSpPr>
        <p:spPr bwMode="auto">
          <a:xfrm>
            <a:off x="446088" y="4157663"/>
            <a:ext cx="1944687" cy="503237"/>
          </a:xfrm>
          <a:prstGeom prst="rect">
            <a:avLst/>
          </a:prstGeom>
          <a:solidFill>
            <a:schemeClr val="bg1">
              <a:alpha val="0"/>
            </a:schemeClr>
          </a:solidFill>
          <a:ln w="9525" algn="ctr">
            <a:noFill/>
            <a:miter lim="800000"/>
            <a:headEnd type="none" w="sm" len="sm"/>
            <a:tailEnd type="none" w="sm" len="sm"/>
          </a:ln>
          <a:effectLst/>
        </p:spPr>
        <p:txBody>
          <a:bodyPr wrap="none" anchor="ctr"/>
          <a:lstStyle/>
          <a:p>
            <a:pPr algn="ctr">
              <a:spcBef>
                <a:spcPct val="20000"/>
              </a:spcBef>
              <a:defRPr/>
            </a:pPr>
            <a:r>
              <a:rPr lang="zh-CN" altLang="en-US" sz="2200" b="1">
                <a:effectLst>
                  <a:outerShdw blurRad="38100" dist="38100" dir="2700000" algn="tl">
                    <a:srgbClr val="C0C0C0"/>
                  </a:outerShdw>
                </a:effectLst>
                <a:latin typeface="华文中宋" panose="02010600040101010101" pitchFamily="2" charset="-122"/>
                <a:ea typeface="华文中宋" panose="02010600040101010101" pitchFamily="2" charset="-122"/>
              </a:rPr>
              <a:t>内存低地址</a:t>
            </a:r>
          </a:p>
        </p:txBody>
      </p:sp>
      <p:sp>
        <p:nvSpPr>
          <p:cNvPr id="11" name="Rectangle 13"/>
          <p:cNvSpPr>
            <a:spLocks noChangeArrowheads="1"/>
          </p:cNvSpPr>
          <p:nvPr/>
        </p:nvSpPr>
        <p:spPr bwMode="auto">
          <a:xfrm>
            <a:off x="446088" y="1781175"/>
            <a:ext cx="1944687" cy="503238"/>
          </a:xfrm>
          <a:prstGeom prst="rect">
            <a:avLst/>
          </a:prstGeom>
          <a:solidFill>
            <a:schemeClr val="bg1">
              <a:alpha val="0"/>
            </a:schemeClr>
          </a:solidFill>
          <a:ln w="9525" algn="ctr">
            <a:noFill/>
            <a:miter lim="800000"/>
            <a:headEnd type="none" w="sm" len="sm"/>
            <a:tailEnd type="none" w="sm" len="sm"/>
          </a:ln>
          <a:effectLst/>
        </p:spPr>
        <p:txBody>
          <a:bodyPr wrap="none" anchor="ctr"/>
          <a:lstStyle/>
          <a:p>
            <a:pPr algn="ctr">
              <a:spcBef>
                <a:spcPct val="20000"/>
              </a:spcBef>
              <a:defRPr/>
            </a:pPr>
            <a:r>
              <a:rPr lang="zh-CN" altLang="en-US" sz="2200" b="1">
                <a:effectLst>
                  <a:outerShdw blurRad="38100" dist="38100" dir="2700000" algn="tl">
                    <a:srgbClr val="C0C0C0"/>
                  </a:outerShdw>
                </a:effectLst>
                <a:latin typeface="华文中宋" panose="02010600040101010101" pitchFamily="2" charset="-122"/>
                <a:ea typeface="华文中宋" panose="02010600040101010101" pitchFamily="2" charset="-122"/>
              </a:rPr>
              <a:t>内存高地址</a:t>
            </a:r>
          </a:p>
        </p:txBody>
      </p:sp>
      <p:cxnSp>
        <p:nvCxnSpPr>
          <p:cNvPr id="12" name="直接箭头连接符 17"/>
          <p:cNvCxnSpPr>
            <a:cxnSpLocks noChangeShapeType="1"/>
          </p:cNvCxnSpPr>
          <p:nvPr/>
        </p:nvCxnSpPr>
        <p:spPr bwMode="auto">
          <a:xfrm rot="10800000">
            <a:off x="6134100" y="2428875"/>
            <a:ext cx="428625" cy="1588"/>
          </a:xfrm>
          <a:prstGeom prst="straightConnector1">
            <a:avLst/>
          </a:prstGeom>
          <a:noFill/>
          <a:ln w="9525" algn="ctr">
            <a:solidFill>
              <a:schemeClr val="tx1"/>
            </a:solidFill>
            <a:round/>
            <a:headEnd type="none" w="sm" len="sm"/>
            <a:tailEnd type="arrow" w="med" len="med"/>
          </a:ln>
        </p:spPr>
      </p:cxnSp>
      <p:sp>
        <p:nvSpPr>
          <p:cNvPr id="13" name="TextBox 19"/>
          <p:cNvSpPr txBox="1">
            <a:spLocks noChangeArrowheads="1"/>
          </p:cNvSpPr>
          <p:nvPr/>
        </p:nvSpPr>
        <p:spPr bwMode="auto">
          <a:xfrm>
            <a:off x="6638925" y="2139950"/>
            <a:ext cx="1857375" cy="457200"/>
          </a:xfrm>
          <a:prstGeom prst="rect">
            <a:avLst/>
          </a:prstGeom>
          <a:noFill/>
          <a:ln w="9525">
            <a:noFill/>
            <a:miter lim="800000"/>
          </a:ln>
        </p:spPr>
        <p:txBody>
          <a:bodyPr>
            <a:spAutoFit/>
          </a:bodyPr>
          <a:lstStyle/>
          <a:p>
            <a:r>
              <a:rPr lang="zh-CN" altLang="en-US" sz="2400" b="1"/>
              <a:t>最先压入栈</a:t>
            </a:r>
          </a:p>
        </p:txBody>
      </p:sp>
      <p:cxnSp>
        <p:nvCxnSpPr>
          <p:cNvPr id="14" name="直接箭头连接符 20"/>
          <p:cNvCxnSpPr>
            <a:cxnSpLocks noChangeShapeType="1"/>
          </p:cNvCxnSpPr>
          <p:nvPr/>
        </p:nvCxnSpPr>
        <p:spPr bwMode="auto">
          <a:xfrm rot="10800000">
            <a:off x="6134100" y="4370388"/>
            <a:ext cx="428625" cy="1587"/>
          </a:xfrm>
          <a:prstGeom prst="straightConnector1">
            <a:avLst/>
          </a:prstGeom>
          <a:noFill/>
          <a:ln w="9525" algn="ctr">
            <a:solidFill>
              <a:schemeClr val="tx1"/>
            </a:solidFill>
            <a:round/>
            <a:headEnd type="none" w="sm" len="sm"/>
            <a:tailEnd type="arrow" w="med" len="med"/>
          </a:ln>
        </p:spPr>
      </p:cxnSp>
      <p:sp>
        <p:nvSpPr>
          <p:cNvPr id="15" name="TextBox 21"/>
          <p:cNvSpPr txBox="1">
            <a:spLocks noChangeArrowheads="1"/>
          </p:cNvSpPr>
          <p:nvPr/>
        </p:nvSpPr>
        <p:spPr bwMode="auto">
          <a:xfrm>
            <a:off x="6638925" y="4132263"/>
            <a:ext cx="1857375" cy="457200"/>
          </a:xfrm>
          <a:prstGeom prst="rect">
            <a:avLst/>
          </a:prstGeom>
          <a:noFill/>
          <a:ln w="9525">
            <a:noFill/>
            <a:miter lim="800000"/>
          </a:ln>
        </p:spPr>
        <p:txBody>
          <a:bodyPr>
            <a:spAutoFit/>
          </a:bodyPr>
          <a:lstStyle/>
          <a:p>
            <a:r>
              <a:rPr lang="zh-CN" altLang="en-US" sz="2400" b="1"/>
              <a:t>最后压入栈</a:t>
            </a:r>
          </a:p>
        </p:txBody>
      </p:sp>
      <p:sp>
        <p:nvSpPr>
          <p:cNvPr id="16" name="内容占位符 15"/>
          <p:cNvSpPr>
            <a:spLocks noGrp="1"/>
          </p:cNvSpPr>
          <p:nvPr>
            <p:ph idx="1"/>
          </p:nvPr>
        </p:nvSpPr>
        <p:spPr>
          <a:xfrm>
            <a:off x="628650" y="1333500"/>
            <a:ext cx="7772400" cy="4814094"/>
          </a:xfrm>
        </p:spPr>
        <p:txBody>
          <a:bodyPr/>
          <a:lstStyle/>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zh-CN" altLang="en-US" sz="3600"/>
              <a:t>函数调用的栈帧变化</a:t>
            </a:r>
            <a:endParaRPr lang="en-US" altLang="zh-CN" sz="3600"/>
          </a:p>
        </p:txBody>
      </p:sp>
      <p:sp>
        <p:nvSpPr>
          <p:cNvPr id="320515" name="Rectangle 3"/>
          <p:cNvSpPr>
            <a:spLocks noGrp="1" noChangeArrowheads="1"/>
          </p:cNvSpPr>
          <p:nvPr>
            <p:ph type="body" idx="1"/>
          </p:nvPr>
        </p:nvSpPr>
        <p:spPr/>
        <p:txBody>
          <a:bodyPr/>
          <a:lstStyle/>
          <a:p>
            <a:r>
              <a:rPr lang="zh-CN" altLang="en-US"/>
              <a:t>假设过程</a:t>
            </a:r>
            <a:r>
              <a:rPr lang="en-US" altLang="zh-CN"/>
              <a:t>P</a:t>
            </a:r>
            <a:r>
              <a:rPr lang="zh-CN" altLang="en-US"/>
              <a:t>调用过程</a:t>
            </a:r>
            <a:r>
              <a:rPr lang="en-US" altLang="zh-CN"/>
              <a:t>Q</a:t>
            </a:r>
            <a:r>
              <a:rPr lang="zh-CN" altLang="en-US"/>
              <a:t>：</a:t>
            </a:r>
          </a:p>
          <a:p>
            <a:pPr lvl="1"/>
            <a:r>
              <a:rPr lang="en-US" altLang="zh-CN"/>
              <a:t>Q</a:t>
            </a:r>
            <a:r>
              <a:rPr lang="zh-CN" altLang="en-US"/>
              <a:t>的参数放在</a:t>
            </a:r>
            <a:r>
              <a:rPr lang="en-US" altLang="zh-CN"/>
              <a:t>P</a:t>
            </a:r>
            <a:r>
              <a:rPr lang="zh-CN" altLang="en-US"/>
              <a:t>的栈帧中；</a:t>
            </a:r>
            <a:endParaRPr lang="en-US" altLang="zh-CN"/>
          </a:p>
          <a:p>
            <a:pPr lvl="1"/>
            <a:r>
              <a:rPr lang="zh-CN" altLang="en-US"/>
              <a:t>当</a:t>
            </a:r>
            <a:r>
              <a:rPr lang="en-US" altLang="zh-CN"/>
              <a:t>P</a:t>
            </a:r>
            <a:r>
              <a:rPr lang="zh-CN" altLang="en-US"/>
              <a:t>调用</a:t>
            </a:r>
            <a:r>
              <a:rPr lang="en-US" altLang="zh-CN"/>
              <a:t>Q</a:t>
            </a:r>
            <a:r>
              <a:rPr lang="zh-CN" altLang="en-US"/>
              <a:t>时，</a:t>
            </a:r>
            <a:r>
              <a:rPr lang="en-US" altLang="zh-CN"/>
              <a:t>P</a:t>
            </a:r>
            <a:r>
              <a:rPr lang="zh-CN" altLang="en-US"/>
              <a:t>中的返回地址被压入栈中，形成</a:t>
            </a:r>
            <a:r>
              <a:rPr lang="en-US" altLang="zh-CN"/>
              <a:t>P</a:t>
            </a:r>
            <a:r>
              <a:rPr lang="zh-CN" altLang="en-US"/>
              <a:t>的栈帧的末尾；</a:t>
            </a:r>
          </a:p>
          <a:p>
            <a:pPr lvl="1"/>
            <a:r>
              <a:rPr lang="zh-CN" altLang="en-US"/>
              <a:t>返回地址就是当程序从</a:t>
            </a:r>
            <a:r>
              <a:rPr lang="en-US" altLang="zh-CN"/>
              <a:t>Q</a:t>
            </a:r>
            <a:r>
              <a:rPr lang="zh-CN" altLang="en-US"/>
              <a:t>返回时应继续执行的地方；</a:t>
            </a:r>
          </a:p>
          <a:p>
            <a:pPr lvl="1"/>
            <a:r>
              <a:rPr lang="en-US" altLang="zh-CN"/>
              <a:t>Q</a:t>
            </a:r>
            <a:r>
              <a:rPr lang="zh-CN" altLang="en-US"/>
              <a:t>的栈帧从保存的帧指针的值开始，后面是保存的其他寄存器的值。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 calcmode="lin" valueType="num">
                                      <p:cBhvr additive="base">
                                        <p:cTn id="7" dur="500" fill="hold"/>
                                        <p:tgtEl>
                                          <p:spTgt spid="320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0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0515">
                                            <p:txEl>
                                              <p:pRg st="1" end="1"/>
                                            </p:txEl>
                                          </p:spTgt>
                                        </p:tgtEl>
                                        <p:attrNameLst>
                                          <p:attrName>style.visibility</p:attrName>
                                        </p:attrNameLst>
                                      </p:cBhvr>
                                      <p:to>
                                        <p:strVal val="visible"/>
                                      </p:to>
                                    </p:set>
                                    <p:anim calcmode="lin" valueType="num">
                                      <p:cBhvr additive="base">
                                        <p:cTn id="13" dur="500" fill="hold"/>
                                        <p:tgtEl>
                                          <p:spTgt spid="3205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0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0515">
                                            <p:txEl>
                                              <p:pRg st="2" end="2"/>
                                            </p:txEl>
                                          </p:spTgt>
                                        </p:tgtEl>
                                        <p:attrNameLst>
                                          <p:attrName>style.visibility</p:attrName>
                                        </p:attrNameLst>
                                      </p:cBhvr>
                                      <p:to>
                                        <p:strVal val="visible"/>
                                      </p:to>
                                    </p:set>
                                    <p:anim calcmode="lin" valueType="num">
                                      <p:cBhvr additive="base">
                                        <p:cTn id="19" dur="500" fill="hold"/>
                                        <p:tgtEl>
                                          <p:spTgt spid="3205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05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0515">
                                            <p:txEl>
                                              <p:pRg st="3" end="3"/>
                                            </p:txEl>
                                          </p:spTgt>
                                        </p:tgtEl>
                                        <p:attrNameLst>
                                          <p:attrName>style.visibility</p:attrName>
                                        </p:attrNameLst>
                                      </p:cBhvr>
                                      <p:to>
                                        <p:strVal val="visible"/>
                                      </p:to>
                                    </p:set>
                                    <p:anim calcmode="lin" valueType="num">
                                      <p:cBhvr additive="base">
                                        <p:cTn id="25" dur="500" fill="hold"/>
                                        <p:tgtEl>
                                          <p:spTgt spid="3205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05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0515">
                                            <p:txEl>
                                              <p:pRg st="4" end="4"/>
                                            </p:txEl>
                                          </p:spTgt>
                                        </p:tgtEl>
                                        <p:attrNameLst>
                                          <p:attrName>style.visibility</p:attrName>
                                        </p:attrNameLst>
                                      </p:cBhvr>
                                      <p:to>
                                        <p:strVal val="visible"/>
                                      </p:to>
                                    </p:set>
                                    <p:anim calcmode="lin" valueType="num">
                                      <p:cBhvr additive="base">
                                        <p:cTn id="31" dur="500" fill="hold"/>
                                        <p:tgtEl>
                                          <p:spTgt spid="3205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05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188" y="1325563"/>
            <a:ext cx="7837487" cy="4114800"/>
          </a:xfrm>
        </p:spPr>
        <p:txBody>
          <a:bodyPr/>
          <a:lstStyle/>
          <a:p>
            <a:pPr eaLnBrk="1" hangingPunct="1">
              <a:lnSpc>
                <a:spcPct val="100000"/>
              </a:lnSpc>
              <a:spcBef>
                <a:spcPts val="0"/>
              </a:spcBef>
            </a:pPr>
            <a:r>
              <a:rPr lang="zh-CN" altLang="en-US" sz="2400" dirty="0"/>
              <a:t>假设有一个程序，其函数调用顺序如下： </a:t>
            </a:r>
          </a:p>
          <a:p>
            <a:pPr lvl="1" eaLnBrk="1" hangingPunct="1">
              <a:lnSpc>
                <a:spcPct val="100000"/>
              </a:lnSpc>
              <a:spcBef>
                <a:spcPts val="0"/>
              </a:spcBef>
              <a:buNone/>
            </a:pPr>
            <a:r>
              <a:rPr lang="en-US" altLang="zh-CN" sz="2400" dirty="0"/>
              <a:t>main() -&gt; func_1() -&gt; func_2() -&gt; func_3() </a:t>
            </a:r>
          </a:p>
        </p:txBody>
      </p:sp>
      <p:sp>
        <p:nvSpPr>
          <p:cNvPr id="3" name="标题 2"/>
          <p:cNvSpPr>
            <a:spLocks noGrp="1"/>
          </p:cNvSpPr>
          <p:nvPr>
            <p:ph type="title"/>
          </p:nvPr>
        </p:nvSpPr>
        <p:spPr/>
        <p:txBody>
          <a:bodyPr/>
          <a:lstStyle/>
          <a:p>
            <a:r>
              <a:rPr lang="zh-CN" altLang="en-US" dirty="0"/>
              <a:t>栈布局</a:t>
            </a:r>
          </a:p>
        </p:txBody>
      </p:sp>
      <p:pic>
        <p:nvPicPr>
          <p:cNvPr id="4" name="Picture 2"/>
          <p:cNvPicPr>
            <a:picLocks noChangeAspect="1" noChangeArrowheads="1"/>
          </p:cNvPicPr>
          <p:nvPr/>
        </p:nvPicPr>
        <p:blipFill>
          <a:blip r:embed="rId2" cstate="print"/>
          <a:srcRect/>
          <a:stretch>
            <a:fillRect/>
          </a:stretch>
        </p:blipFill>
        <p:spPr bwMode="auto">
          <a:xfrm>
            <a:off x="1128713" y="26988"/>
            <a:ext cx="7602537" cy="6831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zh-CN" altLang="en-US" sz="3600"/>
              <a:t>函数调用例子</a:t>
            </a:r>
          </a:p>
        </p:txBody>
      </p:sp>
      <p:sp>
        <p:nvSpPr>
          <p:cNvPr id="321539" name="Rectangle 3"/>
          <p:cNvSpPr>
            <a:spLocks noGrp="1" noChangeArrowheads="1"/>
          </p:cNvSpPr>
          <p:nvPr>
            <p:ph type="body" idx="1"/>
          </p:nvPr>
        </p:nvSpPr>
        <p:spPr/>
        <p:txBody>
          <a:bodyPr/>
          <a:lstStyle/>
          <a:p>
            <a:pPr>
              <a:buFont typeface="Wingdings" panose="05000000000000000000" pitchFamily="2" charset="2"/>
              <a:buNone/>
            </a:pPr>
            <a:r>
              <a:rPr lang="en-US" altLang="zh-CN">
                <a:latin typeface="Times New Roman" panose="02020603050405020304" pitchFamily="18" charset="0"/>
              </a:rPr>
              <a:t>void function(int a, int b, int c) {</a:t>
            </a:r>
            <a:br>
              <a:rPr lang="en-US" altLang="zh-CN">
                <a:latin typeface="Times New Roman" panose="02020603050405020304" pitchFamily="18" charset="0"/>
              </a:rPr>
            </a:br>
            <a:r>
              <a:rPr lang="en-US" altLang="zh-CN">
                <a:latin typeface="Times New Roman" panose="02020603050405020304" pitchFamily="18" charset="0"/>
              </a:rPr>
              <a:t>char buffer1[5];</a:t>
            </a:r>
            <a:br>
              <a:rPr lang="en-US" altLang="zh-CN">
                <a:latin typeface="Times New Roman" panose="02020603050405020304" pitchFamily="18" charset="0"/>
              </a:rPr>
            </a:br>
            <a:r>
              <a:rPr lang="en-US" altLang="zh-CN">
                <a:latin typeface="Times New Roman" panose="02020603050405020304" pitchFamily="18" charset="0"/>
              </a:rPr>
              <a:t>char buffer2[10];</a:t>
            </a:r>
          </a:p>
          <a:p>
            <a:pPr>
              <a:buFont typeface="Wingdings" panose="05000000000000000000" pitchFamily="2" charset="2"/>
              <a:buNone/>
            </a:pPr>
            <a:r>
              <a:rPr lang="en-US" altLang="zh-CN">
                <a:latin typeface="Times New Roman" panose="02020603050405020304" pitchFamily="18" charset="0"/>
              </a:rPr>
              <a:t>}</a:t>
            </a:r>
          </a:p>
          <a:p>
            <a:pPr>
              <a:buFont typeface="Wingdings" panose="05000000000000000000" pitchFamily="2" charset="2"/>
              <a:buNone/>
            </a:pPr>
            <a:endParaRPr lang="en-US" altLang="zh-CN">
              <a:latin typeface="Times New Roman" panose="02020603050405020304" pitchFamily="18" charset="0"/>
            </a:endParaRPr>
          </a:p>
          <a:p>
            <a:pPr>
              <a:buFont typeface="Wingdings" panose="05000000000000000000" pitchFamily="2" charset="2"/>
              <a:buNone/>
            </a:pPr>
            <a:r>
              <a:rPr lang="en-US" altLang="zh-CN">
                <a:latin typeface="Times New Roman" panose="02020603050405020304" pitchFamily="18" charset="0"/>
              </a:rPr>
              <a:t>void main() {</a:t>
            </a:r>
            <a:br>
              <a:rPr lang="en-US" altLang="zh-CN">
                <a:latin typeface="Times New Roman" panose="02020603050405020304" pitchFamily="18" charset="0"/>
              </a:rPr>
            </a:br>
            <a:r>
              <a:rPr lang="en-US" altLang="zh-CN">
                <a:latin typeface="Times New Roman" panose="02020603050405020304" pitchFamily="18" charset="0"/>
              </a:rPr>
              <a:t>  function(1,2,3);</a:t>
            </a:r>
          </a:p>
          <a:p>
            <a:pPr>
              <a:buFont typeface="Wingdings" panose="05000000000000000000" pitchFamily="2" charset="2"/>
              <a:buNone/>
            </a:pPr>
            <a:r>
              <a:rPr lang="en-US" altLang="zh-CN">
                <a:latin typeface="Times New Roman" panose="02020603050405020304" pitchFamily="18" charset="0"/>
              </a:rPr>
              <a:t>}</a:t>
            </a:r>
            <a:br>
              <a:rPr lang="en-US" altLang="zh-CN">
                <a:latin typeface="Times New Roman" panose="02020603050405020304" pitchFamily="18" charset="0"/>
              </a:rPr>
            </a:br>
            <a:endParaRPr lang="zh-CN" altLang="en-US">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zh-CN" altLang="en-US" sz="3600"/>
              <a:t>函数调用过程</a:t>
            </a:r>
          </a:p>
        </p:txBody>
      </p:sp>
      <p:sp>
        <p:nvSpPr>
          <p:cNvPr id="322563" name="Rectangle 3"/>
          <p:cNvSpPr>
            <a:spLocks noGrp="1" noChangeArrowheads="1"/>
          </p:cNvSpPr>
          <p:nvPr>
            <p:ph type="body" idx="1"/>
          </p:nvPr>
        </p:nvSpPr>
        <p:spPr>
          <a:xfrm>
            <a:off x="552450" y="1476375"/>
            <a:ext cx="7486650" cy="3457575"/>
          </a:xfrm>
        </p:spPr>
        <p:txBody>
          <a:bodyPr/>
          <a:lstStyle/>
          <a:p>
            <a:pPr>
              <a:spcBef>
                <a:spcPts val="0"/>
              </a:spcBef>
            </a:pPr>
            <a:r>
              <a:rPr lang="zh-CN" altLang="en-US" sz="2800" dirty="0"/>
              <a:t>按</a:t>
            </a:r>
            <a:r>
              <a:rPr lang="en-US" altLang="zh-CN" sz="2800" dirty="0"/>
              <a:t>c</a:t>
            </a:r>
            <a:r>
              <a:rPr lang="zh-CN" altLang="en-US" sz="2800" dirty="0"/>
              <a:t>、</a:t>
            </a:r>
            <a:r>
              <a:rPr lang="en-US" altLang="zh-CN" sz="2800" dirty="0"/>
              <a:t>b</a:t>
            </a:r>
            <a:r>
              <a:rPr lang="zh-CN" altLang="en-US" sz="2800" dirty="0"/>
              <a:t>、</a:t>
            </a:r>
            <a:r>
              <a:rPr lang="en-US" altLang="zh-CN" sz="2800" dirty="0"/>
              <a:t>a</a:t>
            </a:r>
            <a:r>
              <a:rPr lang="zh-CN" altLang="en-US" sz="2800" dirty="0"/>
              <a:t>的顺序将参数压栈；</a:t>
            </a:r>
          </a:p>
          <a:p>
            <a:pPr>
              <a:spcBef>
                <a:spcPts val="0"/>
              </a:spcBef>
            </a:pPr>
            <a:r>
              <a:rPr lang="zh-CN" altLang="en-US" sz="2800" dirty="0"/>
              <a:t>把指令指针</a:t>
            </a:r>
            <a:r>
              <a:rPr lang="en-US" altLang="zh-CN" sz="2800" dirty="0"/>
              <a:t>(IP)</a:t>
            </a:r>
            <a:r>
              <a:rPr lang="zh-CN" altLang="en-US" sz="2800" dirty="0"/>
              <a:t>压栈，</a:t>
            </a:r>
            <a:r>
              <a:rPr lang="en-US" altLang="zh-CN" sz="2800" dirty="0"/>
              <a:t>IP</a:t>
            </a:r>
            <a:r>
              <a:rPr lang="zh-CN" altLang="en-US" sz="2800" dirty="0"/>
              <a:t>也称为返回地址</a:t>
            </a:r>
            <a:r>
              <a:rPr lang="en-US" altLang="zh-CN" sz="2800" dirty="0"/>
              <a:t>(RET)</a:t>
            </a:r>
            <a:r>
              <a:rPr lang="zh-CN" altLang="en-US" sz="2800" dirty="0"/>
              <a:t>；</a:t>
            </a:r>
          </a:p>
          <a:p>
            <a:pPr>
              <a:spcBef>
                <a:spcPts val="0"/>
              </a:spcBef>
            </a:pPr>
            <a:r>
              <a:rPr lang="zh-CN" altLang="en-US" sz="2800" dirty="0"/>
              <a:t>把</a:t>
            </a:r>
            <a:r>
              <a:rPr lang="en-US" altLang="zh-CN" sz="2800" dirty="0"/>
              <a:t>FP</a:t>
            </a:r>
            <a:r>
              <a:rPr lang="zh-CN" altLang="en-US" sz="2800" dirty="0"/>
              <a:t>压栈，被保存的</a:t>
            </a:r>
            <a:r>
              <a:rPr lang="en-US" altLang="zh-CN" sz="2800" dirty="0"/>
              <a:t>FP</a:t>
            </a:r>
            <a:r>
              <a:rPr lang="zh-CN" altLang="en-US" sz="2800" dirty="0"/>
              <a:t>称为</a:t>
            </a:r>
            <a:r>
              <a:rPr lang="en-US" altLang="zh-CN" sz="2800" dirty="0"/>
              <a:t>SFP</a:t>
            </a:r>
            <a:r>
              <a:rPr lang="zh-CN" altLang="en-US" sz="2800" dirty="0"/>
              <a:t>（前栈帧</a:t>
            </a:r>
            <a:r>
              <a:rPr lang="en-US" altLang="zh-CN" sz="2800" dirty="0"/>
              <a:t>EPB</a:t>
            </a:r>
            <a:r>
              <a:rPr lang="zh-CN" altLang="en-US" sz="2800" dirty="0"/>
              <a:t>）；</a:t>
            </a:r>
          </a:p>
          <a:p>
            <a:pPr>
              <a:spcBef>
                <a:spcPts val="0"/>
              </a:spcBef>
            </a:pPr>
            <a:r>
              <a:rPr lang="zh-CN" altLang="en-US" sz="2800" dirty="0"/>
              <a:t>将当前的</a:t>
            </a:r>
            <a:r>
              <a:rPr lang="en-US" altLang="zh-CN" sz="2800" dirty="0"/>
              <a:t>SP</a:t>
            </a:r>
            <a:r>
              <a:rPr lang="zh-CN" altLang="en-US" sz="2800" dirty="0"/>
              <a:t>复制到</a:t>
            </a:r>
            <a:r>
              <a:rPr lang="en-US" altLang="zh-CN" sz="2800" dirty="0"/>
              <a:t>FP</a:t>
            </a:r>
            <a:r>
              <a:rPr lang="zh-CN" altLang="en-US" sz="2800" dirty="0"/>
              <a:t>，成为新的帧指针；</a:t>
            </a:r>
          </a:p>
          <a:p>
            <a:pPr>
              <a:spcBef>
                <a:spcPts val="0"/>
              </a:spcBef>
            </a:pPr>
            <a:r>
              <a:rPr lang="zh-CN" altLang="en-US" sz="2800" dirty="0"/>
              <a:t>将</a:t>
            </a:r>
            <a:r>
              <a:rPr lang="en-US" altLang="zh-CN" sz="2800" dirty="0"/>
              <a:t>SP</a:t>
            </a:r>
            <a:r>
              <a:rPr lang="zh-CN" altLang="en-US" sz="2800" dirty="0"/>
              <a:t>的值减小，为局部变量保留空间。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2563">
                                            <p:txEl>
                                              <p:pRg st="0" end="0"/>
                                            </p:txEl>
                                          </p:spTgt>
                                        </p:tgtEl>
                                        <p:attrNameLst>
                                          <p:attrName>style.visibility</p:attrName>
                                        </p:attrNameLst>
                                      </p:cBhvr>
                                      <p:to>
                                        <p:strVal val="visible"/>
                                      </p:to>
                                    </p:set>
                                    <p:anim calcmode="lin" valueType="num">
                                      <p:cBhvr additive="base">
                                        <p:cTn id="7" dur="500" fill="hold"/>
                                        <p:tgtEl>
                                          <p:spTgt spid="322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2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2563">
                                            <p:txEl>
                                              <p:pRg st="1" end="1"/>
                                            </p:txEl>
                                          </p:spTgt>
                                        </p:tgtEl>
                                        <p:attrNameLst>
                                          <p:attrName>style.visibility</p:attrName>
                                        </p:attrNameLst>
                                      </p:cBhvr>
                                      <p:to>
                                        <p:strVal val="visible"/>
                                      </p:to>
                                    </p:set>
                                    <p:anim calcmode="lin" valueType="num">
                                      <p:cBhvr additive="base">
                                        <p:cTn id="13" dur="500" fill="hold"/>
                                        <p:tgtEl>
                                          <p:spTgt spid="322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2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2563">
                                            <p:txEl>
                                              <p:pRg st="2" end="2"/>
                                            </p:txEl>
                                          </p:spTgt>
                                        </p:tgtEl>
                                        <p:attrNameLst>
                                          <p:attrName>style.visibility</p:attrName>
                                        </p:attrNameLst>
                                      </p:cBhvr>
                                      <p:to>
                                        <p:strVal val="visible"/>
                                      </p:to>
                                    </p:set>
                                    <p:anim calcmode="lin" valueType="num">
                                      <p:cBhvr additive="base">
                                        <p:cTn id="19" dur="500" fill="hold"/>
                                        <p:tgtEl>
                                          <p:spTgt spid="3225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2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2563">
                                            <p:txEl>
                                              <p:pRg st="3" end="3"/>
                                            </p:txEl>
                                          </p:spTgt>
                                        </p:tgtEl>
                                        <p:attrNameLst>
                                          <p:attrName>style.visibility</p:attrName>
                                        </p:attrNameLst>
                                      </p:cBhvr>
                                      <p:to>
                                        <p:strVal val="visible"/>
                                      </p:to>
                                    </p:set>
                                    <p:anim calcmode="lin" valueType="num">
                                      <p:cBhvr additive="base">
                                        <p:cTn id="25" dur="500" fill="hold"/>
                                        <p:tgtEl>
                                          <p:spTgt spid="3225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2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2563">
                                            <p:txEl>
                                              <p:pRg st="4" end="4"/>
                                            </p:txEl>
                                          </p:spTgt>
                                        </p:tgtEl>
                                        <p:attrNameLst>
                                          <p:attrName>style.visibility</p:attrName>
                                        </p:attrNameLst>
                                      </p:cBhvr>
                                      <p:to>
                                        <p:strVal val="visible"/>
                                      </p:to>
                                    </p:set>
                                    <p:anim calcmode="lin" valueType="num">
                                      <p:cBhvr additive="base">
                                        <p:cTn id="31" dur="500" fill="hold"/>
                                        <p:tgtEl>
                                          <p:spTgt spid="3225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25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zh-CN" altLang="en-US" sz="3600" dirty="0"/>
              <a:t>堆栈图</a:t>
            </a:r>
          </a:p>
        </p:txBody>
      </p:sp>
      <p:sp>
        <p:nvSpPr>
          <p:cNvPr id="323588" name="Text Box 4"/>
          <p:cNvSpPr txBox="1">
            <a:spLocks noChangeArrowheads="1"/>
          </p:cNvSpPr>
          <p:nvPr/>
        </p:nvSpPr>
        <p:spPr bwMode="auto">
          <a:xfrm>
            <a:off x="1908175" y="2992438"/>
            <a:ext cx="3384550" cy="639762"/>
          </a:xfrm>
          <a:prstGeom prst="rect">
            <a:avLst/>
          </a:prstGeom>
          <a:solidFill>
            <a:srgbClr val="008080"/>
          </a:solidFill>
          <a:ln w="9525">
            <a:noFill/>
            <a:miter lim="800000"/>
          </a:ln>
          <a:effectLst/>
        </p:spPr>
        <p:txBody>
          <a:bodyPr anchor="ctr"/>
          <a:lstStyle/>
          <a:p>
            <a:pPr>
              <a:spcBef>
                <a:spcPct val="50000"/>
              </a:spcBef>
            </a:pPr>
            <a:r>
              <a:rPr lang="en-US" altLang="zh-CN">
                <a:solidFill>
                  <a:schemeClr val="bg1"/>
                </a:solidFill>
                <a:ea typeface="宋体" panose="02010600030101010101" pitchFamily="2" charset="-122"/>
              </a:rPr>
              <a:t>buffer1</a:t>
            </a:r>
          </a:p>
        </p:txBody>
      </p:sp>
      <p:sp>
        <p:nvSpPr>
          <p:cNvPr id="323589" name="Text Box 5"/>
          <p:cNvSpPr txBox="1">
            <a:spLocks noChangeArrowheads="1"/>
          </p:cNvSpPr>
          <p:nvPr/>
        </p:nvSpPr>
        <p:spPr bwMode="auto">
          <a:xfrm>
            <a:off x="1908175" y="5081588"/>
            <a:ext cx="3390900" cy="366712"/>
          </a:xfrm>
          <a:prstGeom prst="rect">
            <a:avLst/>
          </a:prstGeom>
          <a:solidFill>
            <a:srgbClr val="FF00FF"/>
          </a:solidFill>
          <a:ln w="9525">
            <a:noFill/>
            <a:miter lim="800000"/>
          </a:ln>
          <a:effectLst/>
        </p:spPr>
        <p:txBody>
          <a:bodyPr anchor="ctr">
            <a:spAutoFit/>
          </a:bodyPr>
          <a:lstStyle/>
          <a:p>
            <a:pPr>
              <a:spcBef>
                <a:spcPct val="50000"/>
              </a:spcBef>
            </a:pPr>
            <a:r>
              <a:rPr lang="en-US" altLang="zh-CN">
                <a:solidFill>
                  <a:schemeClr val="bg1"/>
                </a:solidFill>
                <a:ea typeface="宋体" panose="02010600030101010101" pitchFamily="2" charset="-122"/>
              </a:rPr>
              <a:t>c</a:t>
            </a:r>
          </a:p>
        </p:txBody>
      </p:sp>
      <p:sp>
        <p:nvSpPr>
          <p:cNvPr id="323590" name="Text Box 6"/>
          <p:cNvSpPr txBox="1">
            <a:spLocks noChangeArrowheads="1"/>
          </p:cNvSpPr>
          <p:nvPr/>
        </p:nvSpPr>
        <p:spPr bwMode="auto">
          <a:xfrm>
            <a:off x="1908175" y="4721225"/>
            <a:ext cx="3384550" cy="366713"/>
          </a:xfrm>
          <a:prstGeom prst="rect">
            <a:avLst/>
          </a:prstGeom>
          <a:solidFill>
            <a:schemeClr val="tx2"/>
          </a:solidFill>
          <a:ln w="9525">
            <a:noFill/>
            <a:miter lim="800000"/>
          </a:ln>
          <a:effectLst/>
        </p:spPr>
        <p:txBody>
          <a:bodyPr anchor="ctr">
            <a:spAutoFit/>
          </a:bodyPr>
          <a:lstStyle/>
          <a:p>
            <a:pPr>
              <a:spcBef>
                <a:spcPct val="50000"/>
              </a:spcBef>
            </a:pPr>
            <a:r>
              <a:rPr lang="en-US" altLang="zh-CN">
                <a:solidFill>
                  <a:schemeClr val="bg1"/>
                </a:solidFill>
                <a:ea typeface="宋体" panose="02010600030101010101" pitchFamily="2" charset="-122"/>
              </a:rPr>
              <a:t>b</a:t>
            </a:r>
          </a:p>
        </p:txBody>
      </p:sp>
      <p:sp>
        <p:nvSpPr>
          <p:cNvPr id="323591" name="Text Box 7"/>
          <p:cNvSpPr txBox="1">
            <a:spLocks noChangeArrowheads="1"/>
          </p:cNvSpPr>
          <p:nvPr/>
        </p:nvSpPr>
        <p:spPr bwMode="auto">
          <a:xfrm>
            <a:off x="1908175" y="4360863"/>
            <a:ext cx="3384550" cy="366712"/>
          </a:xfrm>
          <a:prstGeom prst="rect">
            <a:avLst/>
          </a:prstGeom>
          <a:solidFill>
            <a:srgbClr val="FF00FF"/>
          </a:solidFill>
          <a:ln w="9525">
            <a:noFill/>
            <a:miter lim="800000"/>
          </a:ln>
          <a:effectLst/>
        </p:spPr>
        <p:txBody>
          <a:bodyPr anchor="ctr">
            <a:spAutoFit/>
          </a:bodyPr>
          <a:lstStyle/>
          <a:p>
            <a:pPr>
              <a:spcBef>
                <a:spcPct val="50000"/>
              </a:spcBef>
            </a:pPr>
            <a:r>
              <a:rPr lang="en-US" altLang="zh-CN">
                <a:solidFill>
                  <a:schemeClr val="bg1"/>
                </a:solidFill>
                <a:ea typeface="宋体" panose="02010600030101010101" pitchFamily="2" charset="-122"/>
              </a:rPr>
              <a:t>a</a:t>
            </a:r>
          </a:p>
        </p:txBody>
      </p:sp>
      <p:sp>
        <p:nvSpPr>
          <p:cNvPr id="323592" name="Text Box 8"/>
          <p:cNvSpPr txBox="1">
            <a:spLocks noChangeArrowheads="1"/>
          </p:cNvSpPr>
          <p:nvPr/>
        </p:nvSpPr>
        <p:spPr bwMode="auto">
          <a:xfrm>
            <a:off x="1908175" y="4000500"/>
            <a:ext cx="3384550" cy="366713"/>
          </a:xfrm>
          <a:prstGeom prst="rect">
            <a:avLst/>
          </a:prstGeom>
          <a:solidFill>
            <a:schemeClr val="tx2"/>
          </a:solidFill>
          <a:ln w="9525">
            <a:noFill/>
            <a:miter lim="800000"/>
          </a:ln>
          <a:effectLst/>
        </p:spPr>
        <p:txBody>
          <a:bodyPr anchor="ctr">
            <a:spAutoFit/>
          </a:bodyPr>
          <a:lstStyle/>
          <a:p>
            <a:pPr>
              <a:spcBef>
                <a:spcPct val="50000"/>
              </a:spcBef>
            </a:pPr>
            <a:r>
              <a:rPr lang="en-US" altLang="zh-CN">
                <a:solidFill>
                  <a:schemeClr val="bg1"/>
                </a:solidFill>
                <a:ea typeface="宋体" panose="02010600030101010101" pitchFamily="2" charset="-122"/>
              </a:rPr>
              <a:t>ret</a:t>
            </a:r>
          </a:p>
        </p:txBody>
      </p:sp>
      <p:sp>
        <p:nvSpPr>
          <p:cNvPr id="323593" name="Text Box 9"/>
          <p:cNvSpPr txBox="1">
            <a:spLocks noChangeArrowheads="1"/>
          </p:cNvSpPr>
          <p:nvPr/>
        </p:nvSpPr>
        <p:spPr bwMode="auto">
          <a:xfrm>
            <a:off x="1908175" y="3641725"/>
            <a:ext cx="3384550" cy="366713"/>
          </a:xfrm>
          <a:prstGeom prst="rect">
            <a:avLst/>
          </a:prstGeom>
          <a:solidFill>
            <a:srgbClr val="FF00FF"/>
          </a:solidFill>
          <a:ln w="9525">
            <a:noFill/>
            <a:miter lim="800000"/>
          </a:ln>
          <a:effectLst/>
        </p:spPr>
        <p:txBody>
          <a:bodyPr anchor="ctr">
            <a:spAutoFit/>
          </a:bodyPr>
          <a:lstStyle/>
          <a:p>
            <a:pPr>
              <a:spcBef>
                <a:spcPct val="50000"/>
              </a:spcBef>
            </a:pPr>
            <a:r>
              <a:rPr lang="en-US" altLang="zh-CN">
                <a:solidFill>
                  <a:schemeClr val="bg1"/>
                </a:solidFill>
                <a:ea typeface="宋体" panose="02010600030101010101" pitchFamily="2" charset="-122"/>
              </a:rPr>
              <a:t>sfp</a:t>
            </a:r>
          </a:p>
        </p:txBody>
      </p:sp>
      <p:sp>
        <p:nvSpPr>
          <p:cNvPr id="323594" name="Text Box 10"/>
          <p:cNvSpPr txBox="1">
            <a:spLocks noChangeArrowheads="1"/>
          </p:cNvSpPr>
          <p:nvPr/>
        </p:nvSpPr>
        <p:spPr bwMode="auto">
          <a:xfrm>
            <a:off x="1914525" y="1920875"/>
            <a:ext cx="3384550" cy="1071563"/>
          </a:xfrm>
          <a:prstGeom prst="rect">
            <a:avLst/>
          </a:prstGeom>
          <a:solidFill>
            <a:srgbClr val="FF00FF"/>
          </a:solidFill>
          <a:ln w="9525">
            <a:noFill/>
            <a:miter lim="800000"/>
          </a:ln>
          <a:effectLst/>
        </p:spPr>
        <p:txBody>
          <a:bodyPr anchor="ctr"/>
          <a:lstStyle/>
          <a:p>
            <a:pPr>
              <a:spcBef>
                <a:spcPct val="50000"/>
              </a:spcBef>
            </a:pPr>
            <a:r>
              <a:rPr lang="en-US" altLang="zh-CN">
                <a:solidFill>
                  <a:schemeClr val="bg1"/>
                </a:solidFill>
                <a:ea typeface="宋体" panose="02010600030101010101" pitchFamily="2" charset="-122"/>
              </a:rPr>
              <a:t>buffer2</a:t>
            </a:r>
          </a:p>
        </p:txBody>
      </p:sp>
      <p:sp>
        <p:nvSpPr>
          <p:cNvPr id="323595" name="Text Box 11"/>
          <p:cNvSpPr txBox="1">
            <a:spLocks noChangeArrowheads="1"/>
          </p:cNvSpPr>
          <p:nvPr/>
        </p:nvSpPr>
        <p:spPr bwMode="auto">
          <a:xfrm>
            <a:off x="5724525" y="1905000"/>
            <a:ext cx="2447925" cy="396875"/>
          </a:xfrm>
          <a:prstGeom prst="rect">
            <a:avLst/>
          </a:prstGeom>
          <a:noFill/>
          <a:ln w="9525">
            <a:noFill/>
            <a:miter lim="800000"/>
          </a:ln>
          <a:effectLst/>
        </p:spPr>
        <p:txBody>
          <a:bodyPr>
            <a:spAutoFit/>
          </a:bodyPr>
          <a:lstStyle/>
          <a:p>
            <a:pPr>
              <a:spcBef>
                <a:spcPct val="50000"/>
              </a:spcBef>
            </a:pPr>
            <a:r>
              <a:rPr lang="zh-CN" altLang="en-US" sz="2000" b="1">
                <a:solidFill>
                  <a:srgbClr val="000000"/>
                </a:solidFill>
                <a:latin typeface="黑体" panose="02010609060101010101" pitchFamily="2" charset="-122"/>
                <a:ea typeface="黑体" panose="02010609060101010101" pitchFamily="2" charset="-122"/>
              </a:rPr>
              <a:t>堆栈顶部</a:t>
            </a:r>
            <a:r>
              <a:rPr lang="en-US" altLang="zh-CN" sz="2000" b="1">
                <a:solidFill>
                  <a:srgbClr val="000000"/>
                </a:solidFill>
                <a:latin typeface="黑体" panose="02010609060101010101" pitchFamily="2" charset="-122"/>
                <a:ea typeface="黑体" panose="02010609060101010101" pitchFamily="2" charset="-122"/>
              </a:rPr>
              <a:t>(</a:t>
            </a:r>
            <a:r>
              <a:rPr lang="zh-CN" altLang="en-US" sz="2000" b="1">
                <a:solidFill>
                  <a:srgbClr val="000000"/>
                </a:solidFill>
                <a:latin typeface="黑体" panose="02010609060101010101" pitchFamily="2" charset="-122"/>
                <a:ea typeface="黑体" panose="02010609060101010101" pitchFamily="2" charset="-122"/>
              </a:rPr>
              <a:t>内存低端</a:t>
            </a:r>
            <a:r>
              <a:rPr lang="en-US" altLang="zh-CN" sz="2000" b="1">
                <a:solidFill>
                  <a:srgbClr val="000000"/>
                </a:solidFill>
                <a:latin typeface="黑体" panose="02010609060101010101" pitchFamily="2" charset="-122"/>
                <a:ea typeface="黑体" panose="02010609060101010101" pitchFamily="2" charset="-122"/>
              </a:rPr>
              <a:t>)</a:t>
            </a:r>
          </a:p>
        </p:txBody>
      </p:sp>
      <p:sp>
        <p:nvSpPr>
          <p:cNvPr id="323596" name="Text Box 12"/>
          <p:cNvSpPr txBox="1">
            <a:spLocks noChangeArrowheads="1"/>
          </p:cNvSpPr>
          <p:nvPr/>
        </p:nvSpPr>
        <p:spPr bwMode="auto">
          <a:xfrm>
            <a:off x="5580063" y="5334000"/>
            <a:ext cx="2709862" cy="396875"/>
          </a:xfrm>
          <a:prstGeom prst="rect">
            <a:avLst/>
          </a:prstGeom>
          <a:noFill/>
          <a:ln w="9525">
            <a:noFill/>
            <a:miter lim="800000"/>
          </a:ln>
          <a:effectLst/>
        </p:spPr>
        <p:txBody>
          <a:bodyPr>
            <a:spAutoFit/>
          </a:bodyPr>
          <a:lstStyle/>
          <a:p>
            <a:pPr>
              <a:spcBef>
                <a:spcPct val="50000"/>
              </a:spcBef>
            </a:pPr>
            <a:r>
              <a:rPr lang="zh-CN" altLang="en-US" sz="2000" b="1" dirty="0">
                <a:solidFill>
                  <a:srgbClr val="000000"/>
                </a:solidFill>
                <a:latin typeface="黑体" panose="02010609060101010101" pitchFamily="2" charset="-122"/>
                <a:ea typeface="黑体" panose="02010609060101010101" pitchFamily="2" charset="-122"/>
              </a:rPr>
              <a:t>堆栈底部</a:t>
            </a:r>
            <a:r>
              <a:rPr lang="en-US" altLang="zh-CN" sz="2000" b="1" dirty="0">
                <a:solidFill>
                  <a:srgbClr val="000000"/>
                </a:solidFill>
                <a:latin typeface="黑体" panose="02010609060101010101" pitchFamily="2" charset="-122"/>
                <a:ea typeface="黑体" panose="02010609060101010101" pitchFamily="2" charset="-122"/>
              </a:rPr>
              <a:t>(</a:t>
            </a:r>
            <a:r>
              <a:rPr lang="zh-CN" altLang="en-US" sz="2000" b="1" dirty="0">
                <a:solidFill>
                  <a:srgbClr val="000000"/>
                </a:solidFill>
                <a:latin typeface="黑体" panose="02010609060101010101" pitchFamily="2" charset="-122"/>
                <a:ea typeface="黑体" panose="02010609060101010101" pitchFamily="2" charset="-122"/>
              </a:rPr>
              <a:t>内存高端</a:t>
            </a:r>
            <a:r>
              <a:rPr lang="en-US" altLang="zh-CN" sz="2000" b="1" dirty="0">
                <a:solidFill>
                  <a:srgbClr val="000000"/>
                </a:solidFill>
                <a:latin typeface="黑体" panose="02010609060101010101" pitchFamily="2" charset="-122"/>
                <a:ea typeface="黑体" panose="02010609060101010101" pitchFamily="2" charset="-122"/>
              </a:rPr>
              <a:t>)</a:t>
            </a:r>
          </a:p>
        </p:txBody>
      </p:sp>
      <p:sp>
        <p:nvSpPr>
          <p:cNvPr id="12" name="Text Box 12">
            <a:extLst>
              <a:ext uri="{FF2B5EF4-FFF2-40B4-BE49-F238E27FC236}">
                <a16:creationId xmlns:a16="http://schemas.microsoft.com/office/drawing/2014/main" xmlns="" id="{43B21378-06FC-4EFD-A5FF-5CFD3C327E28}"/>
              </a:ext>
            </a:extLst>
          </p:cNvPr>
          <p:cNvSpPr txBox="1">
            <a:spLocks noChangeArrowheads="1"/>
          </p:cNvSpPr>
          <p:nvPr/>
        </p:nvSpPr>
        <p:spPr bwMode="auto">
          <a:xfrm>
            <a:off x="5724525" y="3589111"/>
            <a:ext cx="2709862" cy="396875"/>
          </a:xfrm>
          <a:prstGeom prst="rect">
            <a:avLst/>
          </a:prstGeom>
          <a:noFill/>
          <a:ln w="9525">
            <a:noFill/>
            <a:miter lim="800000"/>
          </a:ln>
          <a:effectLst/>
        </p:spPr>
        <p:txBody>
          <a:bodyPr>
            <a:spAutoFit/>
          </a:bodyPr>
          <a:lstStyle/>
          <a:p>
            <a:pPr>
              <a:spcBef>
                <a:spcPct val="50000"/>
              </a:spcBef>
            </a:pPr>
            <a:r>
              <a:rPr lang="zh-CN" altLang="en-US" sz="2000" b="1" dirty="0">
                <a:solidFill>
                  <a:srgbClr val="000000"/>
                </a:solidFill>
                <a:latin typeface="黑体" panose="02010609060101010101" pitchFamily="2" charset="-122"/>
                <a:ea typeface="黑体" panose="02010609060101010101" pitchFamily="2" charset="-122"/>
              </a:rPr>
              <a:t>前栈帧</a:t>
            </a:r>
            <a:r>
              <a:rPr lang="en-US" altLang="zh-CN" sz="2000" b="1" dirty="0">
                <a:solidFill>
                  <a:srgbClr val="000000"/>
                </a:solidFill>
                <a:latin typeface="黑体" panose="02010609060101010101" pitchFamily="2" charset="-122"/>
                <a:ea typeface="黑体" panose="02010609060101010101" pitchFamily="2" charset="-122"/>
              </a:rPr>
              <a:t>EPB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zh-CN" altLang="en-US" sz="3600"/>
              <a:t>缓冲区溢出攻击的原理</a:t>
            </a:r>
          </a:p>
        </p:txBody>
      </p:sp>
      <p:sp>
        <p:nvSpPr>
          <p:cNvPr id="330755" name="Rectangle 3"/>
          <p:cNvSpPr>
            <a:spLocks noGrp="1" noChangeArrowheads="1"/>
          </p:cNvSpPr>
          <p:nvPr>
            <p:ph type="body" idx="1"/>
          </p:nvPr>
        </p:nvSpPr>
        <p:spPr>
          <a:xfrm>
            <a:off x="658813" y="1554163"/>
            <a:ext cx="7923212" cy="4114800"/>
          </a:xfrm>
        </p:spPr>
        <p:txBody>
          <a:bodyPr/>
          <a:lstStyle/>
          <a:p>
            <a:r>
              <a:rPr lang="zh-CN" altLang="en-US" dirty="0"/>
              <a:t>攻击的原理：通过往程序缓冲区写入超过其边界的内容，造成缓冲区溢出，使得程序转而执行攻击者指定的代码，通常是为攻击者打开远程连接的</a:t>
            </a:r>
            <a:r>
              <a:rPr lang="en-US" altLang="zh-CN" dirty="0" err="1"/>
              <a:t>ShellCode</a:t>
            </a:r>
            <a:r>
              <a:rPr lang="zh-CN" altLang="en-US" dirty="0"/>
              <a:t>。</a:t>
            </a:r>
          </a:p>
          <a:p>
            <a:r>
              <a:rPr lang="zh-CN" altLang="en-US" dirty="0"/>
              <a:t>关键点：</a:t>
            </a:r>
          </a:p>
          <a:p>
            <a:pPr lvl="1"/>
            <a:r>
              <a:rPr lang="zh-CN" altLang="en-US" dirty="0"/>
              <a:t>存在能够被攻击的数据结构</a:t>
            </a:r>
          </a:p>
          <a:p>
            <a:pPr lvl="1"/>
            <a:r>
              <a:rPr lang="zh-CN" altLang="en-US" dirty="0"/>
              <a:t>要有被执行的攻击代码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 calcmode="lin" valueType="num">
                                      <p:cBhvr additive="base">
                                        <p:cTn id="7" dur="500" fill="hold"/>
                                        <p:tgtEl>
                                          <p:spTgt spid="3307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07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0755">
                                            <p:txEl>
                                              <p:pRg st="1" end="1"/>
                                            </p:txEl>
                                          </p:spTgt>
                                        </p:tgtEl>
                                        <p:attrNameLst>
                                          <p:attrName>style.visibility</p:attrName>
                                        </p:attrNameLst>
                                      </p:cBhvr>
                                      <p:to>
                                        <p:strVal val="visible"/>
                                      </p:to>
                                    </p:set>
                                    <p:anim calcmode="lin" valueType="num">
                                      <p:cBhvr additive="base">
                                        <p:cTn id="11" dur="500" fill="hold"/>
                                        <p:tgtEl>
                                          <p:spTgt spid="3307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0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0755">
                                            <p:txEl>
                                              <p:pRg st="2" end="2"/>
                                            </p:txEl>
                                          </p:spTgt>
                                        </p:tgtEl>
                                        <p:attrNameLst>
                                          <p:attrName>style.visibility</p:attrName>
                                        </p:attrNameLst>
                                      </p:cBhvr>
                                      <p:to>
                                        <p:strVal val="visible"/>
                                      </p:to>
                                    </p:set>
                                    <p:anim calcmode="lin" valueType="num">
                                      <p:cBhvr additive="base">
                                        <p:cTn id="17" dur="500" fill="hold"/>
                                        <p:tgtEl>
                                          <p:spTgt spid="3307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07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0755">
                                            <p:txEl>
                                              <p:pRg st="3" end="3"/>
                                            </p:txEl>
                                          </p:spTgt>
                                        </p:tgtEl>
                                        <p:attrNameLst>
                                          <p:attrName>style.visibility</p:attrName>
                                        </p:attrNameLst>
                                      </p:cBhvr>
                                      <p:to>
                                        <p:strVal val="visible"/>
                                      </p:to>
                                    </p:set>
                                    <p:anim calcmode="lin" valueType="num">
                                      <p:cBhvr additive="base">
                                        <p:cTn id="23" dur="500" fill="hold"/>
                                        <p:tgtEl>
                                          <p:spTgt spid="33075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07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zh-CN" altLang="en-US" sz="3600"/>
              <a:t>缓冲区溢出代码</a:t>
            </a:r>
          </a:p>
        </p:txBody>
      </p:sp>
      <p:sp>
        <p:nvSpPr>
          <p:cNvPr id="324611" name="Rectangle 3"/>
          <p:cNvSpPr>
            <a:spLocks noGrp="1" noChangeArrowheads="1"/>
          </p:cNvSpPr>
          <p:nvPr>
            <p:ph type="body" idx="1"/>
          </p:nvPr>
        </p:nvSpPr>
        <p:spPr>
          <a:xfrm>
            <a:off x="161925" y="1544638"/>
            <a:ext cx="4259263" cy="2447925"/>
          </a:xfrm>
          <a:noFill/>
          <a:ln>
            <a:solidFill>
              <a:srgbClr val="000000"/>
            </a:solidFill>
          </a:ln>
        </p:spPr>
        <p:txBody>
          <a:bodyPr/>
          <a:lstStyle/>
          <a:p>
            <a:pPr>
              <a:buFont typeface="Wingdings" panose="05000000000000000000" pitchFamily="2" charset="2"/>
              <a:buNone/>
            </a:pPr>
            <a:r>
              <a:rPr lang="en-US" altLang="zh-CN" sz="2600">
                <a:latin typeface="Times New Roman" panose="02020603050405020304" pitchFamily="18" charset="0"/>
              </a:rPr>
              <a:t>// </a:t>
            </a:r>
            <a:r>
              <a:rPr lang="zh-CN" altLang="en-US" sz="2600">
                <a:latin typeface="Times New Roman" panose="02020603050405020304" pitchFamily="18" charset="0"/>
              </a:rPr>
              <a:t>函数定义</a:t>
            </a:r>
          </a:p>
          <a:p>
            <a:pPr>
              <a:buFont typeface="Wingdings" panose="05000000000000000000" pitchFamily="2" charset="2"/>
              <a:buNone/>
            </a:pPr>
            <a:r>
              <a:rPr lang="en-US" altLang="zh-CN" sz="2600">
                <a:latin typeface="Times New Roman" panose="02020603050405020304" pitchFamily="18" charset="0"/>
              </a:rPr>
              <a:t>void function(char *str) {</a:t>
            </a:r>
            <a:br>
              <a:rPr lang="en-US" altLang="zh-CN" sz="2600">
                <a:latin typeface="Times New Roman" panose="02020603050405020304" pitchFamily="18" charset="0"/>
              </a:rPr>
            </a:br>
            <a:r>
              <a:rPr lang="en-US" altLang="zh-CN" sz="2600">
                <a:latin typeface="Times New Roman" panose="02020603050405020304" pitchFamily="18" charset="0"/>
              </a:rPr>
              <a:t>char buffer[16];</a:t>
            </a:r>
            <a:br>
              <a:rPr lang="en-US" altLang="zh-CN" sz="2600">
                <a:latin typeface="Times New Roman" panose="02020603050405020304" pitchFamily="18" charset="0"/>
              </a:rPr>
            </a:br>
            <a:r>
              <a:rPr lang="en-US" altLang="zh-CN" sz="2600">
                <a:latin typeface="Times New Roman" panose="02020603050405020304" pitchFamily="18" charset="0"/>
              </a:rPr>
              <a:t>strcpy(buffer,str);</a:t>
            </a:r>
          </a:p>
          <a:p>
            <a:pPr>
              <a:buFont typeface="Wingdings" panose="05000000000000000000" pitchFamily="2" charset="2"/>
              <a:buNone/>
            </a:pPr>
            <a:r>
              <a:rPr lang="en-US" altLang="zh-CN" sz="2600">
                <a:latin typeface="Times New Roman" panose="02020603050405020304" pitchFamily="18" charset="0"/>
              </a:rPr>
              <a:t>}</a:t>
            </a:r>
            <a:endParaRPr lang="zh-CN" altLang="en-US" sz="2600">
              <a:latin typeface="Times New Roman" panose="02020603050405020304" pitchFamily="18" charset="0"/>
            </a:endParaRPr>
          </a:p>
        </p:txBody>
      </p:sp>
      <p:sp>
        <p:nvSpPr>
          <p:cNvPr id="324612" name="Rectangle 4"/>
          <p:cNvSpPr>
            <a:spLocks noChangeArrowheads="1"/>
          </p:cNvSpPr>
          <p:nvPr/>
        </p:nvSpPr>
        <p:spPr bwMode="auto">
          <a:xfrm>
            <a:off x="4489450" y="1052513"/>
            <a:ext cx="4546600" cy="4941887"/>
          </a:xfrm>
          <a:prstGeom prst="rect">
            <a:avLst/>
          </a:prstGeom>
          <a:noFill/>
          <a:ln w="9525">
            <a:solidFill>
              <a:srgbClr val="000000"/>
            </a:solidFill>
            <a:miter lim="800000"/>
          </a:ln>
          <a:effectLst/>
        </p:spPr>
        <p:txBody>
          <a:bodyPr/>
          <a:lstStyle/>
          <a:p>
            <a:pPr marL="342900" indent="-342900">
              <a:spcBef>
                <a:spcPct val="20000"/>
              </a:spcBef>
              <a:spcAft>
                <a:spcPct val="20000"/>
              </a:spcAft>
              <a:buClr>
                <a:schemeClr val="hlink"/>
              </a:buClr>
              <a:buFont typeface="Wingdings" panose="05000000000000000000" pitchFamily="2" charset="2"/>
              <a:buNone/>
            </a:pPr>
            <a:r>
              <a:rPr lang="en-US" altLang="zh-CN" sz="3000" b="1" dirty="0">
                <a:solidFill>
                  <a:srgbClr val="000000"/>
                </a:solidFill>
                <a:latin typeface="Times New Roman" panose="02020603050405020304" pitchFamily="18" charset="0"/>
                <a:ea typeface="黑体" panose="02010609060101010101" pitchFamily="2" charset="-122"/>
              </a:rPr>
              <a:t>// </a:t>
            </a:r>
            <a:r>
              <a:rPr lang="zh-CN" altLang="en-US" sz="3000" b="1" dirty="0">
                <a:solidFill>
                  <a:srgbClr val="000000"/>
                </a:solidFill>
                <a:latin typeface="Times New Roman" panose="02020603050405020304" pitchFamily="18" charset="0"/>
                <a:ea typeface="黑体" panose="02010609060101010101" pitchFamily="2" charset="-122"/>
              </a:rPr>
              <a:t>主函数</a:t>
            </a:r>
          </a:p>
          <a:p>
            <a:pPr marL="342900" indent="-342900">
              <a:spcBef>
                <a:spcPct val="20000"/>
              </a:spcBef>
              <a:spcAft>
                <a:spcPct val="20000"/>
              </a:spcAft>
              <a:buClr>
                <a:schemeClr val="hlink"/>
              </a:buClr>
              <a:buFont typeface="Wingdings" panose="05000000000000000000" pitchFamily="2" charset="2"/>
              <a:buNone/>
            </a:pPr>
            <a:r>
              <a:rPr lang="en-US" altLang="zh-CN" sz="3000" b="1" dirty="0">
                <a:solidFill>
                  <a:srgbClr val="000000"/>
                </a:solidFill>
                <a:latin typeface="Times New Roman" panose="02020603050405020304" pitchFamily="18" charset="0"/>
                <a:ea typeface="黑体" panose="02010609060101010101" pitchFamily="2" charset="-122"/>
              </a:rPr>
              <a:t>void main() {</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char </a:t>
            </a:r>
            <a:r>
              <a:rPr lang="en-US" altLang="zh-CN" sz="3000" b="1" dirty="0" err="1">
                <a:solidFill>
                  <a:srgbClr val="000000"/>
                </a:solidFill>
                <a:latin typeface="Times New Roman" panose="02020603050405020304" pitchFamily="18" charset="0"/>
                <a:ea typeface="黑体" panose="02010609060101010101" pitchFamily="2" charset="-122"/>
              </a:rPr>
              <a:t>large_string</a:t>
            </a:r>
            <a:r>
              <a:rPr lang="en-US" altLang="zh-CN" sz="3000" b="1" dirty="0">
                <a:solidFill>
                  <a:srgbClr val="000000"/>
                </a:solidFill>
                <a:latin typeface="Times New Roman" panose="02020603050405020304" pitchFamily="18" charset="0"/>
                <a:ea typeface="黑体" panose="02010609060101010101" pitchFamily="2" charset="-122"/>
              </a:rPr>
              <a:t>[256];</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int </a:t>
            </a:r>
            <a:r>
              <a:rPr lang="en-US" altLang="zh-CN" sz="3000" b="1" dirty="0" err="1">
                <a:solidFill>
                  <a:srgbClr val="000000"/>
                </a:solidFill>
                <a:latin typeface="Times New Roman" panose="02020603050405020304" pitchFamily="18" charset="0"/>
                <a:ea typeface="黑体" panose="02010609060101010101" pitchFamily="2" charset="-122"/>
              </a:rPr>
              <a:t>i</a:t>
            </a:r>
            <a:r>
              <a:rPr lang="en-US" altLang="zh-CN" sz="3000" b="1" dirty="0">
                <a:solidFill>
                  <a:srgbClr val="000000"/>
                </a:solidFill>
                <a:latin typeface="Times New Roman" panose="02020603050405020304" pitchFamily="18" charset="0"/>
                <a:ea typeface="黑体" panose="02010609060101010101" pitchFamily="2" charset="-122"/>
              </a:rPr>
              <a:t>;</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for( </a:t>
            </a:r>
            <a:r>
              <a:rPr lang="en-US" altLang="zh-CN" sz="3000" b="1" dirty="0" err="1">
                <a:solidFill>
                  <a:srgbClr val="000000"/>
                </a:solidFill>
                <a:latin typeface="Times New Roman" panose="02020603050405020304" pitchFamily="18" charset="0"/>
                <a:ea typeface="黑体" panose="02010609060101010101" pitchFamily="2" charset="-122"/>
              </a:rPr>
              <a:t>i</a:t>
            </a:r>
            <a:r>
              <a:rPr lang="en-US" altLang="zh-CN" sz="3000" b="1" dirty="0">
                <a:solidFill>
                  <a:srgbClr val="000000"/>
                </a:solidFill>
                <a:latin typeface="Times New Roman" panose="02020603050405020304" pitchFamily="18" charset="0"/>
                <a:ea typeface="黑体" panose="02010609060101010101" pitchFamily="2" charset="-122"/>
              </a:rPr>
              <a:t> = 0; </a:t>
            </a:r>
            <a:r>
              <a:rPr lang="en-US" altLang="zh-CN" sz="3000" b="1" dirty="0" err="1">
                <a:solidFill>
                  <a:srgbClr val="000000"/>
                </a:solidFill>
                <a:latin typeface="Times New Roman" panose="02020603050405020304" pitchFamily="18" charset="0"/>
                <a:ea typeface="黑体" panose="02010609060101010101" pitchFamily="2" charset="-122"/>
              </a:rPr>
              <a:t>i</a:t>
            </a:r>
            <a:r>
              <a:rPr lang="en-US" altLang="zh-CN" sz="3000" b="1" dirty="0">
                <a:solidFill>
                  <a:srgbClr val="000000"/>
                </a:solidFill>
                <a:latin typeface="Times New Roman" panose="02020603050405020304" pitchFamily="18" charset="0"/>
                <a:ea typeface="黑体" panose="02010609060101010101" pitchFamily="2" charset="-122"/>
              </a:rPr>
              <a:t> &lt; 255; </a:t>
            </a:r>
            <a:r>
              <a:rPr lang="en-US" altLang="zh-CN" sz="3000" b="1" dirty="0" err="1">
                <a:solidFill>
                  <a:srgbClr val="000000"/>
                </a:solidFill>
                <a:latin typeface="Times New Roman" panose="02020603050405020304" pitchFamily="18" charset="0"/>
                <a:ea typeface="黑体" panose="02010609060101010101" pitchFamily="2" charset="-122"/>
              </a:rPr>
              <a:t>i</a:t>
            </a:r>
            <a:r>
              <a:rPr lang="en-US" altLang="zh-CN" sz="3000" b="1" dirty="0">
                <a:solidFill>
                  <a:srgbClr val="000000"/>
                </a:solidFill>
                <a:latin typeface="Times New Roman" panose="02020603050405020304" pitchFamily="18" charset="0"/>
                <a:ea typeface="黑体" panose="02010609060101010101" pitchFamily="2" charset="-122"/>
              </a:rPr>
              <a:t>++)</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  </a:t>
            </a:r>
            <a:r>
              <a:rPr lang="en-US" altLang="zh-CN" sz="3000" b="1" dirty="0" err="1">
                <a:solidFill>
                  <a:srgbClr val="000000"/>
                </a:solidFill>
                <a:latin typeface="Times New Roman" panose="02020603050405020304" pitchFamily="18" charset="0"/>
                <a:ea typeface="黑体" panose="02010609060101010101" pitchFamily="2" charset="-122"/>
              </a:rPr>
              <a:t>large_string</a:t>
            </a:r>
            <a:r>
              <a:rPr lang="en-US" altLang="zh-CN" sz="3000" b="1" dirty="0">
                <a:solidFill>
                  <a:srgbClr val="000000"/>
                </a:solidFill>
                <a:latin typeface="Times New Roman" panose="02020603050405020304" pitchFamily="18" charset="0"/>
                <a:ea typeface="黑体" panose="02010609060101010101" pitchFamily="2" charset="-122"/>
              </a:rPr>
              <a:t>[</a:t>
            </a:r>
            <a:r>
              <a:rPr lang="en-US" altLang="zh-CN" sz="3000" b="1" dirty="0" err="1">
                <a:solidFill>
                  <a:srgbClr val="000000"/>
                </a:solidFill>
                <a:latin typeface="Times New Roman" panose="02020603050405020304" pitchFamily="18" charset="0"/>
                <a:ea typeface="黑体" panose="02010609060101010101" pitchFamily="2" charset="-122"/>
              </a:rPr>
              <a:t>i</a:t>
            </a:r>
            <a:r>
              <a:rPr lang="en-US" altLang="zh-CN" sz="3000" b="1" dirty="0">
                <a:solidFill>
                  <a:srgbClr val="000000"/>
                </a:solidFill>
                <a:latin typeface="Times New Roman" panose="02020603050405020304" pitchFamily="18" charset="0"/>
                <a:ea typeface="黑体" panose="02010609060101010101" pitchFamily="2" charset="-122"/>
              </a:rPr>
              <a:t>] = 'A';</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function(</a:t>
            </a:r>
            <a:r>
              <a:rPr lang="en-US" altLang="zh-CN" sz="3000" b="1" dirty="0" err="1">
                <a:solidFill>
                  <a:srgbClr val="000000"/>
                </a:solidFill>
                <a:latin typeface="Times New Roman" panose="02020603050405020304" pitchFamily="18" charset="0"/>
                <a:ea typeface="黑体" panose="02010609060101010101" pitchFamily="2" charset="-122"/>
              </a:rPr>
              <a:t>large_string</a:t>
            </a:r>
            <a:r>
              <a:rPr lang="en-US" altLang="zh-CN" sz="3000" b="1" dirty="0">
                <a:solidFill>
                  <a:srgbClr val="000000"/>
                </a:solidFill>
                <a:latin typeface="Times New Roman" panose="02020603050405020304" pitchFamily="18" charset="0"/>
                <a:ea typeface="黑体" panose="02010609060101010101" pitchFamily="2" charset="-122"/>
              </a:rPr>
              <a:t>);</a:t>
            </a:r>
            <a:br>
              <a:rPr lang="en-US" altLang="zh-CN" sz="3000" b="1" dirty="0">
                <a:solidFill>
                  <a:srgbClr val="000000"/>
                </a:solidFill>
                <a:latin typeface="Times New Roman" panose="02020603050405020304" pitchFamily="18" charset="0"/>
                <a:ea typeface="黑体" panose="02010609060101010101" pitchFamily="2" charset="-122"/>
              </a:rPr>
            </a:br>
            <a:r>
              <a:rPr lang="en-US" altLang="zh-CN" sz="3000" b="1" dirty="0">
                <a:solidFill>
                  <a:srgbClr val="000000"/>
                </a:solidFill>
                <a:latin typeface="Times New Roman" panose="02020603050405020304" pitchFamily="18" charset="0"/>
                <a:ea typeface="黑体" panose="02010609060101010101" pitchFamily="2" charset="-122"/>
              </a:rPr>
              <a:t>}</a:t>
            </a:r>
            <a:r>
              <a:rPr lang="en-US" altLang="zh-CN" sz="3000" b="1" dirty="0">
                <a:solidFill>
                  <a:srgbClr val="000000"/>
                </a:solidFill>
                <a:latin typeface="黑体" panose="02010609060101010101" pitchFamily="2" charset="-122"/>
                <a:ea typeface="黑体" panose="02010609060101010101" pitchFamily="2" charset="-122"/>
              </a:rPr>
              <a:t/>
            </a:r>
            <a:br>
              <a:rPr lang="en-US" altLang="zh-CN" sz="3000" b="1" dirty="0">
                <a:solidFill>
                  <a:srgbClr val="000000"/>
                </a:solidFill>
                <a:latin typeface="黑体" panose="02010609060101010101" pitchFamily="2" charset="-122"/>
                <a:ea typeface="黑体" panose="02010609060101010101" pitchFamily="2" charset="-122"/>
              </a:rPr>
            </a:br>
            <a:endParaRPr lang="zh-CN" altLang="en-US" sz="3000" b="1" dirty="0">
              <a:solidFill>
                <a:srgbClr val="000000"/>
              </a:solidFill>
              <a:latin typeface="黑体" panose="02010609060101010101" pitchFamily="2" charset="-122"/>
              <a:ea typeface="黑体" panose="02010609060101010101" pitchFamily="2" charset="-122"/>
            </a:endParaRPr>
          </a:p>
        </p:txBody>
      </p:sp>
      <p:sp>
        <p:nvSpPr>
          <p:cNvPr id="2" name="文本框 1">
            <a:extLst>
              <a:ext uri="{FF2B5EF4-FFF2-40B4-BE49-F238E27FC236}">
                <a16:creationId xmlns:a16="http://schemas.microsoft.com/office/drawing/2014/main" xmlns="" id="{161C4CA1-07D6-46E8-8A71-EE0B2A3A8A4D}"/>
              </a:ext>
            </a:extLst>
          </p:cNvPr>
          <p:cNvSpPr txBox="1"/>
          <p:nvPr/>
        </p:nvSpPr>
        <p:spPr>
          <a:xfrm>
            <a:off x="1150938" y="6096000"/>
            <a:ext cx="5264376" cy="369332"/>
          </a:xfrm>
          <a:prstGeom prst="rect">
            <a:avLst/>
          </a:prstGeom>
          <a:noFill/>
        </p:spPr>
        <p:txBody>
          <a:bodyPr wrap="square" rtlCol="0">
            <a:spAutoFit/>
          </a:bodyPr>
          <a:lstStyle/>
          <a:p>
            <a:r>
              <a:rPr lang="zh-CN" altLang="en-US" dirty="0"/>
              <a:t>运行后屏幕显示图见后（</a:t>
            </a:r>
            <a:r>
              <a:rPr lang="en-US" altLang="zh-CN" dirty="0"/>
              <a:t>0x41=‘A’,0x61=‘a’)</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zh-CN" altLang="en-US" sz="3600"/>
              <a:t>内存变化</a:t>
            </a:r>
          </a:p>
        </p:txBody>
      </p:sp>
      <p:graphicFrame>
        <p:nvGraphicFramePr>
          <p:cNvPr id="326696" name="Group 40"/>
          <p:cNvGraphicFramePr>
            <a:graphicFrameLocks noGrp="1"/>
          </p:cNvGraphicFramePr>
          <p:nvPr/>
        </p:nvGraphicFramePr>
        <p:xfrm>
          <a:off x="341313" y="1395413"/>
          <a:ext cx="2808287" cy="4784028"/>
        </p:xfrm>
        <a:graphic>
          <a:graphicData uri="http://schemas.openxmlformats.org/drawingml/2006/table">
            <a:tbl>
              <a:tblPr/>
              <a:tblGrid>
                <a:gridCol w="2808287">
                  <a:extLst>
                    <a:ext uri="{9D8B030D-6E8A-4147-A177-3AD203B41FA5}">
                      <a16:colId xmlns:a16="http://schemas.microsoft.com/office/drawing/2014/main" xmlns="" val="20000"/>
                    </a:ext>
                  </a:extLst>
                </a:gridCol>
              </a:tblGrid>
              <a:tr h="630238">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Top of Stack</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76275">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311400">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Buffer</a:t>
                      </a:r>
                    </a:p>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     (256 bytes)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extLst>
                  <a:ext uri="{0D108BD9-81ED-4DB2-BD59-A6C34878D82A}">
                    <a16:rowId xmlns:a16="http://schemas.microsoft.com/office/drawing/2014/main" xmlns="" val="10002"/>
                  </a:ext>
                </a:extLst>
              </a:tr>
              <a:tr h="431800">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zh-CN" altLang="en-US"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 </a:t>
                      </a: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Return Address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33">
                        <a:alpha val="50000"/>
                      </a:srgbClr>
                    </a:solidFill>
                  </a:tcPr>
                </a:tc>
                <a:extLst>
                  <a:ext uri="{0D108BD9-81ED-4DB2-BD59-A6C34878D82A}">
                    <a16:rowId xmlns:a16="http://schemas.microsoft.com/office/drawing/2014/main" xmlns="" val="10003"/>
                  </a:ext>
                </a:extLst>
              </a:tr>
              <a:tr h="676275">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Other variables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326697" name="Group 41"/>
          <p:cNvGraphicFramePr>
            <a:graphicFrameLocks noGrp="1"/>
          </p:cNvGraphicFramePr>
          <p:nvPr/>
        </p:nvGraphicFramePr>
        <p:xfrm>
          <a:off x="4465638" y="1341438"/>
          <a:ext cx="2789237" cy="4805363"/>
        </p:xfrm>
        <a:graphic>
          <a:graphicData uri="http://schemas.openxmlformats.org/drawingml/2006/table">
            <a:tbl>
              <a:tblPr/>
              <a:tblGrid>
                <a:gridCol w="2789237">
                  <a:extLst>
                    <a:ext uri="{9D8B030D-6E8A-4147-A177-3AD203B41FA5}">
                      <a16:colId xmlns:a16="http://schemas.microsoft.com/office/drawing/2014/main" xmlns="" val="20000"/>
                    </a:ext>
                  </a:extLst>
                </a:gridCol>
              </a:tblGrid>
              <a:tr h="676275">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Top of Stack</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76275">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76538">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35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Malicious Input data from fget()</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0000">
                        <a:alpha val="50000"/>
                      </a:srgbClr>
                    </a:solidFill>
                  </a:tcPr>
                </a:tc>
                <a:extLst>
                  <a:ext uri="{0D108BD9-81ED-4DB2-BD59-A6C34878D82A}">
                    <a16:rowId xmlns:a16="http://schemas.microsoft.com/office/drawing/2014/main" xmlns="" val="10002"/>
                  </a:ext>
                </a:extLst>
              </a:tr>
              <a:tr h="676275">
                <a:tc>
                  <a:txBody>
                    <a:bodyPr/>
                    <a:lstStyle/>
                    <a:p>
                      <a:pPr marL="0" marR="0" lvl="0" indent="0" algn="ctr"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Other variables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326686" name="AutoShape 30"/>
          <p:cNvSpPr>
            <a:spLocks noChangeArrowheads="1"/>
          </p:cNvSpPr>
          <p:nvPr/>
        </p:nvSpPr>
        <p:spPr bwMode="auto">
          <a:xfrm>
            <a:off x="3294063" y="3554413"/>
            <a:ext cx="1079500" cy="288925"/>
          </a:xfrm>
          <a:prstGeom prst="rightArrow">
            <a:avLst>
              <a:gd name="adj1" fmla="val 50000"/>
              <a:gd name="adj2" fmla="val 93407"/>
            </a:avLst>
          </a:prstGeom>
          <a:solidFill>
            <a:schemeClr val="folHlink"/>
          </a:solidFill>
          <a:ln w="9525">
            <a:solidFill>
              <a:schemeClr val="tx1"/>
            </a:solidFill>
            <a:miter lim="800000"/>
          </a:ln>
          <a:effectLst/>
        </p:spPr>
        <p:txBody>
          <a:bodyPr wrap="none" anchor="ctr"/>
          <a:lstStyle/>
          <a:p>
            <a:endParaRPr lang="zh-CN" altLang="en-US"/>
          </a:p>
        </p:txBody>
      </p:sp>
      <p:sp>
        <p:nvSpPr>
          <p:cNvPr id="326687" name="Text Box 31"/>
          <p:cNvSpPr txBox="1">
            <a:spLocks noChangeArrowheads="1"/>
          </p:cNvSpPr>
          <p:nvPr/>
        </p:nvSpPr>
        <p:spPr bwMode="auto">
          <a:xfrm>
            <a:off x="3294063" y="3143250"/>
            <a:ext cx="1065212" cy="457200"/>
          </a:xfrm>
          <a:prstGeom prst="rect">
            <a:avLst/>
          </a:prstGeom>
          <a:noFill/>
          <a:ln w="9525">
            <a:noFill/>
            <a:miter lim="800000"/>
          </a:ln>
          <a:effectLst/>
        </p:spPr>
        <p:txBody>
          <a:bodyPr wrap="none">
            <a:spAutoFit/>
          </a:bodyPr>
          <a:lstStyle/>
          <a:p>
            <a:pPr algn="ctr"/>
            <a:r>
              <a:rPr kumimoji="1" lang="en-US" altLang="zh-CN" sz="2400" b="1">
                <a:solidFill>
                  <a:srgbClr val="FC0000"/>
                </a:solidFill>
                <a:latin typeface="Times New Roman" panose="02020603050405020304" pitchFamily="18" charset="0"/>
                <a:ea typeface="宋体" panose="02010600030101010101" pitchFamily="2" charset="-122"/>
              </a:rPr>
              <a:t>Attack</a:t>
            </a:r>
          </a:p>
        </p:txBody>
      </p:sp>
      <p:sp>
        <p:nvSpPr>
          <p:cNvPr id="326688" name="Line 32"/>
          <p:cNvSpPr>
            <a:spLocks noChangeShapeType="1"/>
          </p:cNvSpPr>
          <p:nvPr/>
        </p:nvSpPr>
        <p:spPr bwMode="auto">
          <a:xfrm>
            <a:off x="7038975" y="5178425"/>
            <a:ext cx="1366838" cy="0"/>
          </a:xfrm>
          <a:prstGeom prst="line">
            <a:avLst/>
          </a:prstGeom>
          <a:noFill/>
          <a:ln w="76200">
            <a:solidFill>
              <a:schemeClr val="tx1"/>
            </a:solidFill>
            <a:prstDash val="sysDot"/>
            <a:round/>
            <a:tailEnd type="triangle" w="med" len="med"/>
          </a:ln>
          <a:effectLst/>
        </p:spPr>
        <p:txBody>
          <a:bodyPr/>
          <a:lstStyle/>
          <a:p>
            <a:endParaRPr lang="zh-CN" altLang="en-US"/>
          </a:p>
        </p:txBody>
      </p:sp>
      <p:sp>
        <p:nvSpPr>
          <p:cNvPr id="326689" name="Text Box 33"/>
          <p:cNvSpPr txBox="1">
            <a:spLocks noChangeArrowheads="1"/>
          </p:cNvSpPr>
          <p:nvPr/>
        </p:nvSpPr>
        <p:spPr bwMode="auto">
          <a:xfrm>
            <a:off x="7378700" y="5270500"/>
            <a:ext cx="1370013" cy="822325"/>
          </a:xfrm>
          <a:prstGeom prst="rect">
            <a:avLst/>
          </a:prstGeom>
          <a:noFill/>
          <a:ln w="9525">
            <a:noFill/>
            <a:miter lim="800000"/>
          </a:ln>
          <a:effectLst/>
        </p:spPr>
        <p:txBody>
          <a:bodyPr wrap="none">
            <a:spAutoFit/>
          </a:bodyPr>
          <a:lstStyle/>
          <a:p>
            <a:pPr algn="ctr"/>
            <a:r>
              <a:rPr kumimoji="1" lang="en-US" altLang="zh-CN" sz="2400" b="1">
                <a:solidFill>
                  <a:srgbClr val="FC0000"/>
                </a:solidFill>
                <a:latin typeface="Times New Roman" panose="02020603050405020304" pitchFamily="18" charset="0"/>
                <a:ea typeface="宋体" panose="02010600030101010101" pitchFamily="2" charset="-122"/>
              </a:rPr>
              <a:t>Used for </a:t>
            </a:r>
          </a:p>
          <a:p>
            <a:pPr algn="ctr"/>
            <a:r>
              <a:rPr kumimoji="1" lang="en-US" altLang="zh-CN" sz="2400" b="1">
                <a:solidFill>
                  <a:srgbClr val="FC0000"/>
                </a:solidFill>
                <a:latin typeface="Times New Roman" panose="02020603050405020304" pitchFamily="18" charset="0"/>
                <a:ea typeface="宋体" panose="02010600030101010101" pitchFamily="2" charset="-122"/>
              </a:rPr>
              <a:t>Return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zh-CN" altLang="en-US" dirty="0"/>
              <a:t>缓存溢出表现</a:t>
            </a:r>
          </a:p>
        </p:txBody>
      </p:sp>
      <p:pic>
        <p:nvPicPr>
          <p:cNvPr id="300036" name="Picture 4"/>
          <p:cNvPicPr>
            <a:picLocks noChangeAspect="1" noChangeArrowheads="1"/>
          </p:cNvPicPr>
          <p:nvPr/>
        </p:nvPicPr>
        <p:blipFill>
          <a:blip r:embed="rId2" cstate="print"/>
          <a:srcRect/>
          <a:stretch>
            <a:fillRect/>
          </a:stretch>
        </p:blipFill>
        <p:spPr bwMode="auto">
          <a:xfrm>
            <a:off x="1524000" y="2276475"/>
            <a:ext cx="6172200" cy="29718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zh-CN" altLang="en-US" sz="3600"/>
              <a:t>缓冲区攻击的概念</a:t>
            </a:r>
          </a:p>
        </p:txBody>
      </p:sp>
      <p:sp>
        <p:nvSpPr>
          <p:cNvPr id="290819" name="Rectangle 3"/>
          <p:cNvSpPr>
            <a:spLocks noGrp="1" noChangeArrowheads="1"/>
          </p:cNvSpPr>
          <p:nvPr>
            <p:ph type="body" idx="1"/>
          </p:nvPr>
        </p:nvSpPr>
        <p:spPr>
          <a:xfrm>
            <a:off x="485775" y="1504950"/>
            <a:ext cx="8435975" cy="4686300"/>
          </a:xfrm>
        </p:spPr>
        <p:txBody>
          <a:bodyPr/>
          <a:lstStyle/>
          <a:p>
            <a:r>
              <a:rPr lang="zh-CN" altLang="en-US" sz="2800" dirty="0">
                <a:solidFill>
                  <a:srgbClr val="FC0000"/>
                </a:solidFill>
              </a:rPr>
              <a:t>缓冲区</a:t>
            </a:r>
            <a:r>
              <a:rPr lang="zh-CN" altLang="en-US" sz="2800" dirty="0"/>
              <a:t>：用户为程序运行时在计算机中申请得的一段连续的内存，它保存了给定类型的数据。</a:t>
            </a:r>
          </a:p>
          <a:p>
            <a:r>
              <a:rPr lang="zh-CN" altLang="en-US" sz="2800" dirty="0">
                <a:solidFill>
                  <a:srgbClr val="FC0000"/>
                </a:solidFill>
              </a:rPr>
              <a:t>缓冲区溢出</a:t>
            </a:r>
            <a:r>
              <a:rPr lang="zh-CN" altLang="en-US" sz="2800" dirty="0"/>
              <a:t>：计算机程序向缓冲区内填充的数据位数超过了缓冲区本身的容量，溢出的数据</a:t>
            </a:r>
            <a:r>
              <a:rPr lang="zh-CN" altLang="en-US" sz="2800" dirty="0" smtClean="0"/>
              <a:t>覆盖相邻的在</a:t>
            </a:r>
            <a:r>
              <a:rPr lang="zh-CN" altLang="en-US" sz="2800" dirty="0"/>
              <a:t>合法数据上。</a:t>
            </a:r>
          </a:p>
          <a:p>
            <a:r>
              <a:rPr lang="zh-CN" altLang="en-US" sz="2800" dirty="0">
                <a:solidFill>
                  <a:srgbClr val="FC0000"/>
                </a:solidFill>
              </a:rPr>
              <a:t>缓冲区溢出攻击</a:t>
            </a:r>
            <a:r>
              <a:rPr lang="zh-CN" altLang="en-US" sz="2800" dirty="0" smtClean="0"/>
              <a:t>：一般</a:t>
            </a:r>
            <a:r>
              <a:rPr lang="zh-CN" altLang="en-US" sz="2800" dirty="0"/>
              <a:t>情况下，缓冲区溢出引起程序运行</a:t>
            </a:r>
            <a:r>
              <a:rPr lang="zh-CN" altLang="en-US" sz="2800" dirty="0" smtClean="0"/>
              <a:t>错误（分段错误），</a:t>
            </a:r>
            <a:r>
              <a:rPr lang="zh-CN" altLang="en-US" sz="2800" dirty="0"/>
              <a:t>但是在攻击者的设计</a:t>
            </a:r>
            <a:r>
              <a:rPr lang="zh-CN" altLang="en-US" sz="2800" dirty="0"/>
              <a:t>下破坏程序的</a:t>
            </a:r>
            <a:r>
              <a:rPr lang="zh-CN" altLang="en-US" sz="2800" dirty="0" smtClean="0"/>
              <a:t>堆栈，覆盖</a:t>
            </a:r>
            <a:r>
              <a:rPr lang="zh-CN" altLang="en-US" sz="2800" dirty="0" smtClean="0"/>
              <a:t>掉函数返回地址，使</a:t>
            </a:r>
            <a:r>
              <a:rPr lang="zh-CN" altLang="en-US" sz="2800" dirty="0"/>
              <a:t>程序转而执行其他的指令，以达到攻击的目的。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 calcmode="lin" valueType="num">
                                      <p:cBhvr additive="base">
                                        <p:cTn id="7" dur="500" fill="hold"/>
                                        <p:tgtEl>
                                          <p:spTgt spid="290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0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0819">
                                            <p:txEl>
                                              <p:pRg st="1" end="1"/>
                                            </p:txEl>
                                          </p:spTgt>
                                        </p:tgtEl>
                                        <p:attrNameLst>
                                          <p:attrName>style.visibility</p:attrName>
                                        </p:attrNameLst>
                                      </p:cBhvr>
                                      <p:to>
                                        <p:strVal val="visible"/>
                                      </p:to>
                                    </p:set>
                                    <p:anim calcmode="lin" valueType="num">
                                      <p:cBhvr additive="base">
                                        <p:cTn id="13" dur="500" fill="hold"/>
                                        <p:tgtEl>
                                          <p:spTgt spid="290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0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0819">
                                            <p:txEl>
                                              <p:pRg st="2" end="2"/>
                                            </p:txEl>
                                          </p:spTgt>
                                        </p:tgtEl>
                                        <p:attrNameLst>
                                          <p:attrName>style.visibility</p:attrName>
                                        </p:attrNameLst>
                                      </p:cBhvr>
                                      <p:to>
                                        <p:strVal val="visible"/>
                                      </p:to>
                                    </p:set>
                                    <p:anim calcmode="lin" valueType="num">
                                      <p:cBhvr additive="base">
                                        <p:cTn id="19" dur="500" fill="hold"/>
                                        <p:tgtEl>
                                          <p:spTgt spid="290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08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zh-CN" altLang="en-US" dirty="0"/>
              <a:t>缓存溢出表现</a:t>
            </a:r>
          </a:p>
        </p:txBody>
      </p:sp>
      <p:pic>
        <p:nvPicPr>
          <p:cNvPr id="300036" name="Picture 4"/>
          <p:cNvPicPr>
            <a:picLocks noChangeAspect="1" noChangeArrowheads="1"/>
          </p:cNvPicPr>
          <p:nvPr/>
        </p:nvPicPr>
        <p:blipFill>
          <a:blip r:embed="rId2" cstate="print"/>
          <a:srcRect/>
          <a:stretch>
            <a:fillRect/>
          </a:stretch>
        </p:blipFill>
        <p:spPr bwMode="auto">
          <a:xfrm>
            <a:off x="1524000" y="2276475"/>
            <a:ext cx="6172200" cy="2971800"/>
          </a:xfrm>
          <a:prstGeom prst="rect">
            <a:avLst/>
          </a:prstGeom>
          <a:noFill/>
        </p:spPr>
      </p:pic>
    </p:spTree>
    <p:extLst>
      <p:ext uri="{BB962C8B-B14F-4D97-AF65-F5344CB8AC3E}">
        <p14:creationId xmlns:p14="http://schemas.microsoft.com/office/powerpoint/2010/main" val="17632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A2E4F20B-C02A-4992-94EE-6DA9054E67F9}"/>
              </a:ext>
            </a:extLst>
          </p:cNvPr>
          <p:cNvPicPr>
            <a:picLocks noGrp="1" noChangeAspect="1"/>
          </p:cNvPicPr>
          <p:nvPr>
            <p:ph idx="1"/>
          </p:nvPr>
        </p:nvPicPr>
        <p:blipFill>
          <a:blip r:embed="rId2"/>
          <a:stretch>
            <a:fillRect/>
          </a:stretch>
        </p:blipFill>
        <p:spPr>
          <a:xfrm>
            <a:off x="1173569" y="1554163"/>
            <a:ext cx="6742887" cy="4114800"/>
          </a:xfrm>
          <a:prstGeom prst="rect">
            <a:avLst/>
          </a:prstGeom>
        </p:spPr>
      </p:pic>
      <p:sp>
        <p:nvSpPr>
          <p:cNvPr id="3" name="标题 2">
            <a:extLst>
              <a:ext uri="{FF2B5EF4-FFF2-40B4-BE49-F238E27FC236}">
                <a16:creationId xmlns:a16="http://schemas.microsoft.com/office/drawing/2014/main" xmlns="" id="{5576BFDD-F85C-4BB8-846B-D1A6E9F08D4A}"/>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34484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sz="3600"/>
              <a:t>Shell Code</a:t>
            </a:r>
            <a:endParaRPr lang="zh-CN" altLang="en-US" sz="3600"/>
          </a:p>
        </p:txBody>
      </p:sp>
      <p:sp>
        <p:nvSpPr>
          <p:cNvPr id="328707" name="Rectangle 3"/>
          <p:cNvSpPr>
            <a:spLocks noGrp="1" noChangeArrowheads="1"/>
          </p:cNvSpPr>
          <p:nvPr>
            <p:ph type="body" idx="1"/>
          </p:nvPr>
        </p:nvSpPr>
        <p:spPr>
          <a:xfrm>
            <a:off x="390525" y="1565275"/>
            <a:ext cx="8362950" cy="4029075"/>
          </a:xfrm>
        </p:spPr>
        <p:txBody>
          <a:bodyPr/>
          <a:lstStyle/>
          <a:p>
            <a:r>
              <a:rPr lang="en-US" altLang="zh-CN" dirty="0">
                <a:sym typeface="+mn-ea"/>
              </a:rPr>
              <a:t>shellCode</a:t>
            </a:r>
            <a:r>
              <a:rPr lang="zh-CN" altLang="en-US" dirty="0">
                <a:sym typeface="+mn-ea"/>
              </a:rPr>
              <a:t>是一组能完成预设功能的机器代码，通常用十六进制数组表示，本质是可以直接执行机器代码</a:t>
            </a:r>
            <a:endParaRPr lang="zh-CN" altLang="en-US" dirty="0"/>
          </a:p>
          <a:p>
            <a:r>
              <a:rPr lang="zh-CN" altLang="en-US" dirty="0"/>
              <a:t>首先把想要执行的代码放到我们想使其溢出的缓冲区里；</a:t>
            </a:r>
          </a:p>
          <a:p>
            <a:r>
              <a:rPr lang="zh-CN" altLang="en-US" dirty="0"/>
              <a:t>然后覆盖函数的返回地址</a:t>
            </a:r>
            <a:r>
              <a:rPr lang="en-US" altLang="zh-CN" dirty="0"/>
              <a:t>, </a:t>
            </a:r>
            <a:r>
              <a:rPr lang="zh-CN" altLang="en-US" dirty="0"/>
              <a:t>使其指向这个缓冲区（我们希望执行的代码，通常是</a:t>
            </a:r>
            <a:r>
              <a:rPr lang="en-US" altLang="zh-CN" dirty="0"/>
              <a:t>shell Code</a:t>
            </a:r>
            <a:r>
              <a:rPr lang="zh-CN" altLang="en-US" dirty="0"/>
              <a:t>）。</a:t>
            </a:r>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8707">
                                            <p:txEl>
                                              <p:pRg st="1" end="1"/>
                                            </p:txEl>
                                          </p:spTgt>
                                        </p:tgtEl>
                                        <p:attrNameLst>
                                          <p:attrName>style.visibility</p:attrName>
                                        </p:attrNameLst>
                                      </p:cBhvr>
                                      <p:to>
                                        <p:strVal val="visible"/>
                                      </p:to>
                                    </p:set>
                                    <p:anim calcmode="lin" valueType="num">
                                      <p:cBhvr additive="base">
                                        <p:cTn id="7" dur="500" fill="hold"/>
                                        <p:tgtEl>
                                          <p:spTgt spid="32870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87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8707">
                                            <p:txEl>
                                              <p:pRg st="0" end="0"/>
                                            </p:txEl>
                                          </p:spTgt>
                                        </p:tgtEl>
                                        <p:attrNameLst>
                                          <p:attrName>style.visibility</p:attrName>
                                        </p:attrNameLst>
                                      </p:cBhvr>
                                      <p:to>
                                        <p:strVal val="visible"/>
                                      </p:to>
                                    </p:set>
                                    <p:anim calcmode="lin" valueType="num">
                                      <p:cBhvr additive="base">
                                        <p:cTn id="13" dur="500" fill="hold"/>
                                        <p:tgtEl>
                                          <p:spTgt spid="32870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8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8707">
                                            <p:txEl>
                                              <p:pRg st="2" end="2"/>
                                            </p:txEl>
                                          </p:spTgt>
                                        </p:tgtEl>
                                        <p:attrNameLst>
                                          <p:attrName>style.visibility</p:attrName>
                                        </p:attrNameLst>
                                      </p:cBhvr>
                                      <p:to>
                                        <p:strVal val="visible"/>
                                      </p:to>
                                    </p:set>
                                    <p:anim calcmode="lin" valueType="num">
                                      <p:cBhvr additive="base">
                                        <p:cTn id="19" dur="500" fill="hold"/>
                                        <p:tgtEl>
                                          <p:spTgt spid="3287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87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zh-CN" sz="3600"/>
              <a:t>Shell Code</a:t>
            </a:r>
            <a:endParaRPr lang="zh-CN" altLang="en-US" sz="3600"/>
          </a:p>
        </p:txBody>
      </p:sp>
      <p:sp>
        <p:nvSpPr>
          <p:cNvPr id="329732" name="Rectangle 4"/>
          <p:cNvSpPr>
            <a:spLocks noGrp="1" noChangeArrowheads="1"/>
          </p:cNvSpPr>
          <p:nvPr>
            <p:ph type="body" idx="1"/>
          </p:nvPr>
        </p:nvSpPr>
        <p:spPr>
          <a:xfrm>
            <a:off x="2286000" y="1600200"/>
            <a:ext cx="3962400" cy="1600200"/>
          </a:xfrm>
          <a:noFill/>
          <a:ln>
            <a:solidFill>
              <a:schemeClr val="tx1"/>
            </a:solidFill>
          </a:ln>
        </p:spPr>
        <p:txBody>
          <a:bodyPr/>
          <a:lstStyle/>
          <a:p>
            <a:pPr>
              <a:lnSpc>
                <a:spcPct val="80000"/>
              </a:lnSpc>
              <a:buFont typeface="Wingdings" panose="05000000000000000000" pitchFamily="2" charset="2"/>
              <a:buNone/>
            </a:pPr>
            <a:r>
              <a:rPr lang="en-US" altLang="zh-CN" sz="2000">
                <a:latin typeface="Times New Roman" panose="02020603050405020304" pitchFamily="18" charset="0"/>
              </a:rPr>
              <a:t>Void main(){</a:t>
            </a:r>
          </a:p>
          <a:p>
            <a:pPr>
              <a:lnSpc>
                <a:spcPct val="80000"/>
              </a:lnSpc>
              <a:buFont typeface="Wingdings" panose="05000000000000000000" pitchFamily="2" charset="2"/>
              <a:buNone/>
            </a:pPr>
            <a:r>
              <a:rPr lang="en-US" altLang="zh-CN" sz="2000">
                <a:latin typeface="Times New Roman" panose="02020603050405020304" pitchFamily="18" charset="0"/>
              </a:rPr>
              <a:t>    char *str[2]={”/bin/sh”,0};</a:t>
            </a:r>
          </a:p>
          <a:p>
            <a:pPr>
              <a:lnSpc>
                <a:spcPct val="80000"/>
              </a:lnSpc>
              <a:buFont typeface="Wingdings" panose="05000000000000000000" pitchFamily="2" charset="2"/>
              <a:buNone/>
            </a:pPr>
            <a:r>
              <a:rPr lang="en-US" altLang="zh-CN" sz="2000">
                <a:latin typeface="Times New Roman" panose="02020603050405020304" pitchFamily="18" charset="0"/>
              </a:rPr>
              <a:t>    exec (“/bin/sh”,str,0);</a:t>
            </a:r>
          </a:p>
          <a:p>
            <a:pPr>
              <a:lnSpc>
                <a:spcPct val="80000"/>
              </a:lnSpc>
              <a:buFont typeface="Wingdings" panose="05000000000000000000" pitchFamily="2" charset="2"/>
              <a:buNone/>
            </a:pPr>
            <a:r>
              <a:rPr lang="en-US" altLang="zh-CN" sz="2000">
                <a:latin typeface="Times New Roman" panose="02020603050405020304" pitchFamily="18" charset="0"/>
              </a:rPr>
              <a:t>} </a:t>
            </a:r>
          </a:p>
        </p:txBody>
      </p:sp>
      <p:sp>
        <p:nvSpPr>
          <p:cNvPr id="329733" name="Text Box 5"/>
          <p:cNvSpPr txBox="1">
            <a:spLocks noChangeArrowheads="1"/>
          </p:cNvSpPr>
          <p:nvPr/>
        </p:nvSpPr>
        <p:spPr bwMode="auto">
          <a:xfrm>
            <a:off x="638175" y="4191000"/>
            <a:ext cx="8010525" cy="1631216"/>
          </a:xfrm>
          <a:prstGeom prst="rect">
            <a:avLst/>
          </a:prstGeom>
          <a:noFill/>
          <a:ln w="9525">
            <a:solidFill>
              <a:schemeClr val="tx1"/>
            </a:solidFill>
            <a:miter lim="800000"/>
          </a:ln>
          <a:effectLst/>
        </p:spPr>
        <p:txBody>
          <a:bodyPr wrap="square">
            <a:spAutoFit/>
          </a:bodyPr>
          <a:lstStyle/>
          <a:p>
            <a:r>
              <a:rPr lang="en-US" altLang="zh-CN" sz="2000" b="1" dirty="0">
                <a:solidFill>
                  <a:srgbClr val="000000"/>
                </a:solidFill>
                <a:ea typeface="宋体" panose="02010600030101010101" pitchFamily="2" charset="-122"/>
              </a:rPr>
              <a:t>char </a:t>
            </a:r>
            <a:r>
              <a:rPr lang="en-US" altLang="zh-CN" sz="2000" b="1" dirty="0" err="1">
                <a:solidFill>
                  <a:srgbClr val="000000"/>
                </a:solidFill>
                <a:ea typeface="宋体" panose="02010600030101010101" pitchFamily="2" charset="-122"/>
              </a:rPr>
              <a:t>shellcode</a:t>
            </a:r>
            <a:r>
              <a:rPr lang="en-US" altLang="zh-CN" sz="2000" b="1" dirty="0">
                <a:solidFill>
                  <a:srgbClr val="000000"/>
                </a:solidFill>
                <a:ea typeface="宋体" panose="02010600030101010101" pitchFamily="2" charset="-122"/>
              </a:rPr>
              <a:t>[]=</a:t>
            </a:r>
          </a:p>
          <a:p>
            <a:r>
              <a:rPr lang="en-US" altLang="zh-CN" sz="2000" b="1" dirty="0">
                <a:solidFill>
                  <a:srgbClr val="000000"/>
                </a:solidFill>
                <a:ea typeface="宋体" panose="02010600030101010101" pitchFamily="2" charset="-122"/>
              </a:rPr>
              <a:t>{“xebx2ax5ex89x76x08xc6x46x07x00xc7x46x0cx00x00x00”</a:t>
            </a:r>
          </a:p>
          <a:p>
            <a:r>
              <a:rPr lang="en-US" altLang="zh-CN" sz="2000" b="1" dirty="0">
                <a:solidFill>
                  <a:srgbClr val="000000"/>
                </a:solidFill>
                <a:ea typeface="宋体" panose="02010600030101010101" pitchFamily="2" charset="-122"/>
              </a:rPr>
              <a:t>“x00xb8x0bx00x00x00x89xf3x8dx4ex08x8dx56x0cxcdx80”</a:t>
            </a:r>
          </a:p>
          <a:p>
            <a:r>
              <a:rPr lang="en-US" altLang="zh-CN" sz="2000" b="1" dirty="0">
                <a:solidFill>
                  <a:srgbClr val="000000"/>
                </a:solidFill>
                <a:ea typeface="宋体" panose="02010600030101010101" pitchFamily="2" charset="-122"/>
              </a:rPr>
              <a:t>“xb8x01x00x00x00xbbx00x00x00x00xcdx80xe8xdlxffxff”</a:t>
            </a:r>
          </a:p>
          <a:p>
            <a:r>
              <a:rPr lang="en-US" altLang="zh-CN" sz="2000" b="1" dirty="0">
                <a:solidFill>
                  <a:srgbClr val="000000"/>
                </a:solidFill>
                <a:ea typeface="宋体" panose="02010600030101010101" pitchFamily="2" charset="-122"/>
              </a:rPr>
              <a:t>“xffx2fx62x69x6ex2fx73x68x00x89xecx5dxc3”}; </a:t>
            </a:r>
          </a:p>
        </p:txBody>
      </p:sp>
      <p:sp>
        <p:nvSpPr>
          <p:cNvPr id="329734" name="AutoShape 6"/>
          <p:cNvSpPr>
            <a:spLocks noChangeArrowheads="1"/>
          </p:cNvSpPr>
          <p:nvPr/>
        </p:nvSpPr>
        <p:spPr bwMode="auto">
          <a:xfrm>
            <a:off x="4191000" y="3352800"/>
            <a:ext cx="304800" cy="762000"/>
          </a:xfrm>
          <a:prstGeom prst="downArrow">
            <a:avLst>
              <a:gd name="adj1" fmla="val 50000"/>
              <a:gd name="adj2" fmla="val 62500"/>
            </a:avLst>
          </a:prstGeom>
          <a:solidFill>
            <a:schemeClr val="accent1"/>
          </a:solidFill>
          <a:ln w="9525">
            <a:solidFill>
              <a:schemeClr val="tx1"/>
            </a:solidFill>
            <a:miter lim="800000"/>
          </a:ln>
          <a:effectLst/>
        </p:spPr>
        <p:txBody>
          <a:bodyPr vert="eaVert" wrap="none" anchor="ctr"/>
          <a:lstStyle/>
          <a:p>
            <a:endParaRPr lang="zh-CN" altLang="en-US"/>
          </a:p>
        </p:txBody>
      </p:sp>
      <p:sp>
        <p:nvSpPr>
          <p:cNvPr id="329735" name="Text Box 7"/>
          <p:cNvSpPr txBox="1">
            <a:spLocks noChangeArrowheads="1"/>
          </p:cNvSpPr>
          <p:nvPr/>
        </p:nvSpPr>
        <p:spPr bwMode="auto">
          <a:xfrm>
            <a:off x="4724400" y="3505200"/>
            <a:ext cx="1565275" cy="366713"/>
          </a:xfrm>
          <a:prstGeom prst="rect">
            <a:avLst/>
          </a:prstGeom>
          <a:noFill/>
          <a:ln w="9525">
            <a:noFill/>
            <a:miter lim="800000"/>
          </a:ln>
          <a:effectLst/>
        </p:spPr>
        <p:txBody>
          <a:bodyPr wrap="none">
            <a:spAutoFit/>
          </a:bodyPr>
          <a:lstStyle/>
          <a:p>
            <a:r>
              <a:rPr lang="zh-CN" altLang="en-US" b="1">
                <a:solidFill>
                  <a:srgbClr val="000000"/>
                </a:solidFill>
                <a:ea typeface="宋体" panose="02010600030101010101" pitchFamily="2" charset="-122"/>
              </a:rPr>
              <a:t>编译后反编译</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windows2000 </a:t>
            </a:r>
            <a:r>
              <a:rPr lang="zh-CN" altLang="en-US"/>
              <a:t>环境下打开</a:t>
            </a:r>
            <a:r>
              <a:rPr lang="en-US" altLang="zh-CN"/>
              <a:t>DOS</a:t>
            </a:r>
            <a:r>
              <a:rPr lang="zh-CN" altLang="en-US"/>
              <a:t>窗口的机器码</a:t>
            </a:r>
          </a:p>
        </p:txBody>
      </p:sp>
      <p:pic>
        <p:nvPicPr>
          <p:cNvPr id="4" name="内容占位符 3"/>
          <p:cNvPicPr>
            <a:picLocks noGrp="1" noChangeAspect="1"/>
          </p:cNvPicPr>
          <p:nvPr>
            <p:ph idx="1"/>
          </p:nvPr>
        </p:nvPicPr>
        <p:blipFill>
          <a:blip r:embed="rId2"/>
          <a:srcRect l="-1746" t="-771" r="1746" b="771"/>
          <a:stretch>
            <a:fillRect/>
          </a:stretch>
        </p:blipFill>
        <p:spPr>
          <a:xfrm>
            <a:off x="1469390" y="1554480"/>
            <a:ext cx="5818505" cy="43643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zh-CN" altLang="en-US">
                <a:ea typeface="宋体" panose="02010600030101010101" pitchFamily="2" charset="-122"/>
              </a:rPr>
              <a:t>内容提要</a:t>
            </a:r>
            <a:endParaRPr lang="zh-CN" altLang="en-US">
              <a:solidFill>
                <a:schemeClr val="accent1"/>
              </a:solidFill>
              <a:ea typeface="宋体" panose="02010600030101010101" pitchFamily="2" charset="-122"/>
            </a:endParaRPr>
          </a:p>
        </p:txBody>
      </p:sp>
      <p:grpSp>
        <p:nvGrpSpPr>
          <p:cNvPr id="2" name="Group 3"/>
          <p:cNvGrpSpPr/>
          <p:nvPr/>
        </p:nvGrpSpPr>
        <p:grpSpPr bwMode="auto">
          <a:xfrm>
            <a:off x="1828800" y="2024063"/>
            <a:ext cx="762000" cy="665162"/>
            <a:chOff x="1110" y="2656"/>
            <a:chExt cx="1549" cy="1351"/>
          </a:xfrm>
        </p:grpSpPr>
        <p:sp>
          <p:nvSpPr>
            <p:cNvPr id="29798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798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799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7991" name="Line 7"/>
          <p:cNvSpPr>
            <a:spLocks noChangeShapeType="1"/>
          </p:cNvSpPr>
          <p:nvPr/>
        </p:nvSpPr>
        <p:spPr bwMode="auto">
          <a:xfrm>
            <a:off x="2438400" y="26336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7992" name="Text Box 8"/>
          <p:cNvSpPr txBox="1">
            <a:spLocks noChangeArrowheads="1"/>
          </p:cNvSpPr>
          <p:nvPr/>
        </p:nvSpPr>
        <p:spPr bwMode="auto">
          <a:xfrm>
            <a:off x="2717800" y="1976438"/>
            <a:ext cx="4591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缓冲区溢出概述</a:t>
            </a:r>
          </a:p>
        </p:txBody>
      </p:sp>
      <p:sp>
        <p:nvSpPr>
          <p:cNvPr id="297993" name="Text Box 9"/>
          <p:cNvSpPr txBox="1">
            <a:spLocks noChangeArrowheads="1"/>
          </p:cNvSpPr>
          <p:nvPr/>
        </p:nvSpPr>
        <p:spPr bwMode="gray">
          <a:xfrm>
            <a:off x="2025650" y="21224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3" name="Group 10"/>
          <p:cNvGrpSpPr/>
          <p:nvPr/>
        </p:nvGrpSpPr>
        <p:grpSpPr bwMode="auto">
          <a:xfrm>
            <a:off x="1828800" y="2938463"/>
            <a:ext cx="762000" cy="665162"/>
            <a:chOff x="3174" y="2656"/>
            <a:chExt cx="1549" cy="1351"/>
          </a:xfrm>
        </p:grpSpPr>
        <p:sp>
          <p:nvSpPr>
            <p:cNvPr id="297995" name="AutoShape 1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7996" name="AutoShape 1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7997" name="AutoShape 13"/>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7998" name="Line 14"/>
          <p:cNvSpPr>
            <a:spLocks noChangeShapeType="1"/>
          </p:cNvSpPr>
          <p:nvPr/>
        </p:nvSpPr>
        <p:spPr bwMode="auto">
          <a:xfrm>
            <a:off x="2438400" y="35480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7999" name="Text Box 15"/>
          <p:cNvSpPr txBox="1">
            <a:spLocks noChangeArrowheads="1"/>
          </p:cNvSpPr>
          <p:nvPr/>
        </p:nvSpPr>
        <p:spPr bwMode="auto">
          <a:xfrm>
            <a:off x="2700338" y="2890838"/>
            <a:ext cx="4464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缓冲区溢出攻击原理</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298000" name="Text Box 16"/>
          <p:cNvSpPr txBox="1">
            <a:spLocks noChangeArrowheads="1"/>
          </p:cNvSpPr>
          <p:nvPr/>
        </p:nvSpPr>
        <p:spPr bwMode="gray">
          <a:xfrm>
            <a:off x="2025650" y="3036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nvGrpSpPr>
          <p:cNvPr id="4" name="Group 17"/>
          <p:cNvGrpSpPr/>
          <p:nvPr/>
        </p:nvGrpSpPr>
        <p:grpSpPr bwMode="auto">
          <a:xfrm>
            <a:off x="1828800" y="3830638"/>
            <a:ext cx="762000" cy="665162"/>
            <a:chOff x="1110" y="2656"/>
            <a:chExt cx="1549" cy="1351"/>
          </a:xfrm>
        </p:grpSpPr>
        <p:sp>
          <p:nvSpPr>
            <p:cNvPr id="29800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800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800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8005" name="Line 21"/>
          <p:cNvSpPr>
            <a:spLocks noChangeShapeType="1"/>
          </p:cNvSpPr>
          <p:nvPr/>
        </p:nvSpPr>
        <p:spPr bwMode="auto">
          <a:xfrm>
            <a:off x="2438400" y="4440238"/>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8006" name="Text Box 22"/>
          <p:cNvSpPr txBox="1">
            <a:spLocks noChangeArrowheads="1"/>
          </p:cNvSpPr>
          <p:nvPr/>
        </p:nvSpPr>
        <p:spPr bwMode="auto">
          <a:xfrm>
            <a:off x="2700338" y="3783013"/>
            <a:ext cx="4567237" cy="579437"/>
          </a:xfrm>
          <a:prstGeom prst="rect">
            <a:avLst/>
          </a:prstGeom>
          <a:solidFill>
            <a:srgbClr val="FF6600"/>
          </a:solidFill>
          <a:ln w="9525" algn="ctr">
            <a:noFill/>
            <a:miter lim="800000"/>
          </a:ln>
          <a:effectLst/>
        </p:spPr>
        <p:txBody>
          <a:bodyPr wrap="square">
            <a:spAutoFit/>
          </a:bodyPr>
          <a:lstStyle/>
          <a:p>
            <a:pPr eaLnBrk="0" hangingPunct="0"/>
            <a:r>
              <a:rPr lang="zh-CN" altLang="en-US" sz="3200" b="1" dirty="0">
                <a:solidFill>
                  <a:srgbClr val="000000"/>
                </a:solidFill>
                <a:latin typeface="黑体" panose="02010609060101010101" pitchFamily="2" charset="-122"/>
                <a:ea typeface="黑体" panose="02010609060101010101" pitchFamily="2" charset="-122"/>
              </a:rPr>
              <a:t>缓冲区溢出攻击类型</a:t>
            </a:r>
          </a:p>
        </p:txBody>
      </p:sp>
      <p:sp>
        <p:nvSpPr>
          <p:cNvPr id="298007" name="Text Box 23"/>
          <p:cNvSpPr txBox="1">
            <a:spLocks noChangeArrowheads="1"/>
          </p:cNvSpPr>
          <p:nvPr/>
        </p:nvSpPr>
        <p:spPr bwMode="gray">
          <a:xfrm>
            <a:off x="2025650" y="39290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98008" name="Text Box 24"/>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grpSp>
        <p:nvGrpSpPr>
          <p:cNvPr id="5" name="Group 25"/>
          <p:cNvGrpSpPr/>
          <p:nvPr/>
        </p:nvGrpSpPr>
        <p:grpSpPr bwMode="auto">
          <a:xfrm>
            <a:off x="1835150" y="4851400"/>
            <a:ext cx="762000" cy="665163"/>
            <a:chOff x="3174" y="2656"/>
            <a:chExt cx="1549" cy="1351"/>
          </a:xfrm>
        </p:grpSpPr>
        <p:sp>
          <p:nvSpPr>
            <p:cNvPr id="298010"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8011"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8012"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8013" name="Line 29"/>
          <p:cNvSpPr>
            <a:spLocks noChangeShapeType="1"/>
          </p:cNvSpPr>
          <p:nvPr/>
        </p:nvSpPr>
        <p:spPr bwMode="auto">
          <a:xfrm>
            <a:off x="2444750" y="5461000"/>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8014" name="Text Box 30"/>
          <p:cNvSpPr txBox="1">
            <a:spLocks noChangeArrowheads="1"/>
          </p:cNvSpPr>
          <p:nvPr/>
        </p:nvSpPr>
        <p:spPr bwMode="auto">
          <a:xfrm>
            <a:off x="2700338" y="4803775"/>
            <a:ext cx="5178425" cy="579438"/>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缓冲区溢出攻击防御措施</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298015" name="Text Box 31"/>
          <p:cNvSpPr txBox="1">
            <a:spLocks noChangeArrowheads="1"/>
          </p:cNvSpPr>
          <p:nvPr/>
        </p:nvSpPr>
        <p:spPr bwMode="gray">
          <a:xfrm>
            <a:off x="2032000" y="49498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zh-CN" altLang="en-US" sz="3600"/>
              <a:t>缓冲区溢出攻击的类型</a:t>
            </a:r>
          </a:p>
        </p:txBody>
      </p:sp>
      <p:sp>
        <p:nvSpPr>
          <p:cNvPr id="327683" name="Rectangle 3"/>
          <p:cNvSpPr>
            <a:spLocks noGrp="1" noChangeArrowheads="1"/>
          </p:cNvSpPr>
          <p:nvPr>
            <p:ph type="body" idx="1"/>
          </p:nvPr>
        </p:nvSpPr>
        <p:spPr>
          <a:xfrm>
            <a:off x="525463" y="1287463"/>
            <a:ext cx="8132762" cy="4894262"/>
          </a:xfrm>
        </p:spPr>
        <p:txBody>
          <a:bodyPr/>
          <a:lstStyle/>
          <a:p>
            <a:r>
              <a:rPr lang="zh-CN" altLang="en-US" sz="2600" dirty="0"/>
              <a:t>缓冲区溢出的目的在于扰乱具有某些特权运行程序的功能，让攻击者取得程序的控制权。为达到该目的，攻击者必须达到如下两个目标（据此分类）：</a:t>
            </a:r>
          </a:p>
          <a:p>
            <a:r>
              <a:rPr lang="zh-CN" altLang="en-US" sz="2600" dirty="0"/>
              <a:t>（</a:t>
            </a:r>
            <a:r>
              <a:rPr lang="en-US" altLang="zh-CN" sz="2600" dirty="0"/>
              <a:t>1</a:t>
            </a:r>
            <a:r>
              <a:rPr lang="zh-CN" altLang="en-US" sz="2600" dirty="0"/>
              <a:t>）在程序的地址空间里安排适当的代码：</a:t>
            </a:r>
          </a:p>
          <a:p>
            <a:pPr lvl="1"/>
            <a:r>
              <a:rPr lang="zh-CN" altLang="en-US" sz="2000" dirty="0"/>
              <a:t>植入法</a:t>
            </a:r>
          </a:p>
          <a:p>
            <a:pPr lvl="1"/>
            <a:r>
              <a:rPr lang="zh-CN" altLang="en-US" sz="2000" dirty="0"/>
              <a:t>利用已存在的代码</a:t>
            </a:r>
          </a:p>
          <a:p>
            <a:r>
              <a:rPr lang="zh-CN" altLang="en-US" sz="2600" dirty="0"/>
              <a:t>（２）控制程序转移到攻击代码：</a:t>
            </a:r>
          </a:p>
          <a:p>
            <a:pPr lvl="1"/>
            <a:r>
              <a:rPr lang="zh-CN" altLang="en-US" sz="2000" dirty="0"/>
              <a:t>活动记录</a:t>
            </a:r>
          </a:p>
          <a:p>
            <a:pPr lvl="1"/>
            <a:r>
              <a:rPr lang="zh-CN" altLang="en-US" sz="2000" dirty="0"/>
              <a:t>函数指针</a:t>
            </a:r>
          </a:p>
          <a:p>
            <a:pPr lvl="1"/>
            <a:r>
              <a:rPr lang="zh-CN" altLang="en-US" sz="2000" dirty="0"/>
              <a:t>长跳转缓冲区</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ltLang="zh-CN" sz="3600"/>
              <a:t>1</a:t>
            </a:r>
            <a:r>
              <a:rPr lang="zh-CN" altLang="en-US" sz="3600"/>
              <a:t>、植入法</a:t>
            </a:r>
            <a:endParaRPr lang="en-US" altLang="zh-CN" sz="3600"/>
          </a:p>
        </p:txBody>
      </p:sp>
      <p:sp>
        <p:nvSpPr>
          <p:cNvPr id="331779" name="Rectangle 3"/>
          <p:cNvSpPr>
            <a:spLocks noGrp="1" noChangeArrowheads="1"/>
          </p:cNvSpPr>
          <p:nvPr>
            <p:ph type="body" idx="1"/>
          </p:nvPr>
        </p:nvSpPr>
        <p:spPr>
          <a:xfrm>
            <a:off x="573087" y="1401763"/>
            <a:ext cx="8142287" cy="4760912"/>
          </a:xfrm>
        </p:spPr>
        <p:txBody>
          <a:bodyPr/>
          <a:lstStyle/>
          <a:p>
            <a:r>
              <a:rPr lang="zh-CN" altLang="en-US" dirty="0">
                <a:solidFill>
                  <a:srgbClr val="FF0000"/>
                </a:solidFill>
              </a:rPr>
              <a:t>植入法</a:t>
            </a:r>
            <a:r>
              <a:rPr lang="zh-CN" altLang="en-US" dirty="0"/>
              <a:t>：攻击者向被攻击的程序输入一个字符串，程序会把这个字符串放到缓冲区里。这个字符串包含的数据是可以在这个被攻击的硬件平台上运行的指令序列。</a:t>
            </a:r>
          </a:p>
          <a:p>
            <a:r>
              <a:rPr lang="zh-CN" altLang="en-US" dirty="0"/>
              <a:t>具体的方式有以下两种差别：</a:t>
            </a:r>
          </a:p>
          <a:p>
            <a:pPr lvl="1"/>
            <a:r>
              <a:rPr lang="zh-CN" altLang="en-US" dirty="0"/>
              <a:t>攻击者不必为达到此目的而溢出任何缓冲区，可以找到足够的空间来放置攻击代码。</a:t>
            </a:r>
          </a:p>
          <a:p>
            <a:pPr lvl="1"/>
            <a:r>
              <a:rPr lang="zh-CN" altLang="en-US" dirty="0"/>
              <a:t>缓冲区可以设在任何地方：堆栈</a:t>
            </a:r>
            <a:r>
              <a:rPr lang="en-US" altLang="zh-CN" dirty="0"/>
              <a:t>(</a:t>
            </a:r>
            <a:r>
              <a:rPr lang="zh-CN" altLang="en-US" dirty="0"/>
              <a:t>自动变量</a:t>
            </a:r>
            <a:r>
              <a:rPr lang="en-US" altLang="zh-CN" dirty="0"/>
              <a:t>)</a:t>
            </a:r>
            <a:r>
              <a:rPr lang="zh-CN" altLang="en-US" dirty="0"/>
              <a:t>、堆</a:t>
            </a:r>
            <a:r>
              <a:rPr lang="en-US" altLang="zh-CN" dirty="0"/>
              <a:t>(</a:t>
            </a:r>
            <a:r>
              <a:rPr lang="zh-CN" altLang="en-US" dirty="0"/>
              <a:t>动态分配的</a:t>
            </a:r>
            <a:r>
              <a:rPr lang="en-US" altLang="zh-CN" dirty="0"/>
              <a:t>)</a:t>
            </a:r>
            <a:r>
              <a:rPr lang="zh-CN" altLang="en-US" dirty="0"/>
              <a:t>和静态数据区</a:t>
            </a:r>
            <a:r>
              <a:rPr lang="en-US" altLang="zh-CN" dirty="0"/>
              <a:t>(</a:t>
            </a:r>
            <a:r>
              <a:rPr lang="zh-CN" altLang="en-US" dirty="0"/>
              <a:t>初始化或者未初始化的数据</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 calcmode="lin" valueType="num">
                                      <p:cBhvr additive="base">
                                        <p:cTn id="7" dur="500" fill="hold"/>
                                        <p:tgtEl>
                                          <p:spTgt spid="331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1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1779">
                                            <p:txEl>
                                              <p:pRg st="1" end="1"/>
                                            </p:txEl>
                                          </p:spTgt>
                                        </p:tgtEl>
                                        <p:attrNameLst>
                                          <p:attrName>style.visibility</p:attrName>
                                        </p:attrNameLst>
                                      </p:cBhvr>
                                      <p:to>
                                        <p:strVal val="visible"/>
                                      </p:to>
                                    </p:set>
                                    <p:anim calcmode="lin" valueType="num">
                                      <p:cBhvr additive="base">
                                        <p:cTn id="13" dur="500" fill="hold"/>
                                        <p:tgtEl>
                                          <p:spTgt spid="3317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177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31779">
                                            <p:txEl>
                                              <p:pRg st="2" end="2"/>
                                            </p:txEl>
                                          </p:spTgt>
                                        </p:tgtEl>
                                        <p:attrNameLst>
                                          <p:attrName>style.visibility</p:attrName>
                                        </p:attrNameLst>
                                      </p:cBhvr>
                                      <p:to>
                                        <p:strVal val="visible"/>
                                      </p:to>
                                    </p:set>
                                    <p:anim calcmode="lin" valueType="num">
                                      <p:cBhvr additive="base">
                                        <p:cTn id="17" dur="500" fill="hold"/>
                                        <p:tgtEl>
                                          <p:spTgt spid="33177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177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31779">
                                            <p:txEl>
                                              <p:pRg st="3" end="3"/>
                                            </p:txEl>
                                          </p:spTgt>
                                        </p:tgtEl>
                                        <p:attrNameLst>
                                          <p:attrName>style.visibility</p:attrName>
                                        </p:attrNameLst>
                                      </p:cBhvr>
                                      <p:to>
                                        <p:strVal val="visible"/>
                                      </p:to>
                                    </p:set>
                                    <p:anim calcmode="lin" valueType="num">
                                      <p:cBhvr additive="base">
                                        <p:cTn id="21" dur="500" fill="hold"/>
                                        <p:tgtEl>
                                          <p:spTgt spid="33177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177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dirty="0"/>
              <a:t>栈溢出原理图：</a:t>
            </a:r>
          </a:p>
        </p:txBody>
      </p:sp>
      <p:sp>
        <p:nvSpPr>
          <p:cNvPr id="3" name="标题 2"/>
          <p:cNvSpPr>
            <a:spLocks noGrp="1"/>
          </p:cNvSpPr>
          <p:nvPr>
            <p:ph type="title"/>
          </p:nvPr>
        </p:nvSpPr>
        <p:spPr/>
        <p:txBody>
          <a:bodyPr/>
          <a:lstStyle/>
          <a:p>
            <a:r>
              <a:rPr lang="zh-CN" altLang="en-US" sz="4000" dirty="0"/>
              <a:t>植入代码和流程控制的综合图示</a:t>
            </a:r>
          </a:p>
        </p:txBody>
      </p:sp>
      <p:pic>
        <p:nvPicPr>
          <p:cNvPr id="4" name="Picture 4"/>
          <p:cNvPicPr>
            <a:picLocks noChangeAspect="1" noChangeArrowheads="1"/>
          </p:cNvPicPr>
          <p:nvPr/>
        </p:nvPicPr>
        <p:blipFill>
          <a:blip r:embed="rId2" cstate="print"/>
          <a:srcRect/>
          <a:stretch>
            <a:fillRect/>
          </a:stretch>
        </p:blipFill>
        <p:spPr bwMode="auto">
          <a:xfrm>
            <a:off x="571500" y="2143125"/>
            <a:ext cx="8305800" cy="343852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en-US" altLang="zh-CN" sz="3600"/>
              <a:t>2</a:t>
            </a:r>
            <a:r>
              <a:rPr lang="zh-CN" altLang="en-US" sz="3600"/>
              <a:t>、活动记录（</a:t>
            </a:r>
            <a:r>
              <a:rPr lang="en-US" altLang="zh-CN" sz="3600"/>
              <a:t>Activation Records</a:t>
            </a:r>
            <a:r>
              <a:rPr lang="zh-CN" altLang="en-US" sz="3600"/>
              <a:t>）</a:t>
            </a:r>
            <a:endParaRPr lang="en-US" altLang="zh-CN" sz="3600"/>
          </a:p>
        </p:txBody>
      </p:sp>
      <p:sp>
        <p:nvSpPr>
          <p:cNvPr id="332803" name="Rectangle 3"/>
          <p:cNvSpPr>
            <a:spLocks noGrp="1" noChangeArrowheads="1"/>
          </p:cNvSpPr>
          <p:nvPr>
            <p:ph type="body" idx="1"/>
          </p:nvPr>
        </p:nvSpPr>
        <p:spPr>
          <a:xfrm>
            <a:off x="592138" y="1420812"/>
            <a:ext cx="8018462" cy="4532313"/>
          </a:xfrm>
        </p:spPr>
        <p:txBody>
          <a:bodyPr/>
          <a:lstStyle/>
          <a:p>
            <a:r>
              <a:rPr lang="zh-CN" altLang="en-US" sz="2600" dirty="0"/>
              <a:t>每当一个函数调用发生时，调用者会在堆栈中留下一个活动纪录，它包含了函数结束时返回的地址。</a:t>
            </a:r>
          </a:p>
          <a:p>
            <a:r>
              <a:rPr lang="zh-CN" altLang="en-US" sz="2600" dirty="0"/>
              <a:t>攻击者通过溢出堆栈中的自动变量，使返回地址指向攻击代码。</a:t>
            </a:r>
          </a:p>
          <a:p>
            <a:r>
              <a:rPr lang="zh-CN" altLang="en-US" sz="2600" dirty="0"/>
              <a:t>通过改变程序的返回地址，当函数调用结束时，程序就跳转到攻击者设定的地址，而不是原先的地址</a:t>
            </a:r>
          </a:p>
          <a:p>
            <a:r>
              <a:rPr lang="zh-CN" altLang="en-US" sz="2600" dirty="0"/>
              <a:t>这类缓冲区溢出被称为堆栈溢出攻击（</a:t>
            </a:r>
            <a:r>
              <a:rPr lang="en-US" altLang="zh-CN" sz="2600" dirty="0"/>
              <a:t>Stack Smashing Attack</a:t>
            </a:r>
            <a:r>
              <a:rPr lang="zh-CN" altLang="en-US" sz="2600" dirty="0"/>
              <a:t>），是目前最常用的缓冲区溢出攻击方式。</a:t>
            </a:r>
            <a:endParaRPr lang="zh-CN" altLang="en-US" sz="2600" dirty="0">
              <a:solidFill>
                <a:srgbClr val="FF0000"/>
              </a:solidFill>
            </a:endParaRPr>
          </a:p>
          <a:p>
            <a:endParaRPr lang="zh-CN" alt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3664" y="1259058"/>
            <a:ext cx="8047355" cy="4114800"/>
          </a:xfrm>
        </p:spPr>
        <p:txBody>
          <a:bodyPr/>
          <a:lstStyle/>
          <a:p>
            <a:r>
              <a:rPr lang="zh-CN" altLang="en-US" sz="2400" dirty="0"/>
              <a:t>缓冲区就是一块内存，缓冲区攻击也可以称为内存攻击。所谓内存攻击是指攻击者利用软件的安全漏洞，构造恶意的输入导致软件在处理输入数据时出现非预期错误，将数据写入内存某些特定敏感位置，从而劫持软件运行流程转二执行外部输入的指令代码，造成目标系统被远程控制或被拒绝服务。</a:t>
            </a:r>
          </a:p>
          <a:p>
            <a:r>
              <a:rPr lang="zh-CN" altLang="en-US" sz="2400" dirty="0"/>
              <a:t>内存攻击的原因是软件编写错误，但根本原因现代</a:t>
            </a:r>
            <a:r>
              <a:rPr lang="zh-CN" altLang="en-US" sz="2400" dirty="0" smtClean="0"/>
              <a:t>计算机（冯诺依曼存储程序原理：把程序当数据处理）没有</a:t>
            </a:r>
            <a:r>
              <a:rPr lang="zh-CN" altLang="en-US" sz="2400" dirty="0"/>
              <a:t>将内存中的数据和指令严格区分，使得同一段内存空间程序变量数据与返回地址数据相邻保存，攻击者通过溢出覆盖，将返回地址数据替换成恶意代码地址，这就存在外部输入的数据变成指令代码而被执行。</a:t>
            </a:r>
            <a:endParaRPr lang="en-US" altLang="zh-CN" sz="2400" dirty="0"/>
          </a:p>
          <a:p>
            <a:endParaRPr lang="zh-CN" altLang="en-US" sz="2000" dirty="0"/>
          </a:p>
        </p:txBody>
      </p:sp>
      <p:sp>
        <p:nvSpPr>
          <p:cNvPr id="3" name="标题 2"/>
          <p:cNvSpPr>
            <a:spLocks noGrp="1"/>
          </p:cNvSpPr>
          <p:nvPr>
            <p:ph type="title"/>
          </p:nvPr>
        </p:nvSpPr>
        <p:spPr/>
        <p:txBody>
          <a:bodyPr/>
          <a:lstStyle/>
          <a:p>
            <a:r>
              <a:rPr lang="zh-CN" altLang="en-US"/>
              <a:t>内存攻击</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用活动记录控制程序流程图示</a:t>
            </a:r>
          </a:p>
        </p:txBody>
      </p:sp>
      <p:pic>
        <p:nvPicPr>
          <p:cNvPr id="4" name="Picture 2"/>
          <p:cNvPicPr>
            <a:picLocks noChangeAspect="1" noChangeArrowheads="1"/>
          </p:cNvPicPr>
          <p:nvPr/>
        </p:nvPicPr>
        <p:blipFill>
          <a:blip r:embed="rId2" cstate="print"/>
          <a:srcRect/>
          <a:stretch>
            <a:fillRect/>
          </a:stretch>
        </p:blipFill>
        <p:spPr bwMode="auto">
          <a:xfrm>
            <a:off x="457200" y="2028825"/>
            <a:ext cx="8229600" cy="36861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sz="3600"/>
              <a:t>活动记录示意代码</a:t>
            </a:r>
            <a:endParaRPr lang="en-US" altLang="zh-CN" sz="3600"/>
          </a:p>
        </p:txBody>
      </p:sp>
      <p:sp>
        <p:nvSpPr>
          <p:cNvPr id="333827" name="Rectangle 3"/>
          <p:cNvSpPr>
            <a:spLocks noGrp="1" noChangeArrowheads="1"/>
          </p:cNvSpPr>
          <p:nvPr>
            <p:ph type="body" idx="1"/>
          </p:nvPr>
        </p:nvSpPr>
        <p:spPr>
          <a:xfrm>
            <a:off x="744538" y="1535113"/>
            <a:ext cx="6961187" cy="4437062"/>
          </a:xfrm>
        </p:spPr>
        <p:txBody>
          <a:bodyPr/>
          <a:lstStyle/>
          <a:p>
            <a:pPr>
              <a:lnSpc>
                <a:spcPct val="90000"/>
              </a:lnSpc>
              <a:buFont typeface="Wingdings" panose="05000000000000000000" pitchFamily="2" charset="2"/>
              <a:buNone/>
            </a:pPr>
            <a:r>
              <a:rPr lang="en-US" altLang="zh-CN" sz="2600" dirty="0">
                <a:latin typeface="Times New Roman" panose="02020603050405020304" pitchFamily="18" charset="0"/>
              </a:rPr>
              <a:t>copy(char* </a:t>
            </a:r>
            <a:r>
              <a:rPr lang="en-US" altLang="zh-CN" sz="2600" dirty="0" err="1">
                <a:latin typeface="Times New Roman" panose="02020603050405020304" pitchFamily="18" charset="0"/>
              </a:rPr>
              <a:t>msg</a:t>
            </a: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	char buffer[512];</a:t>
            </a:r>
          </a:p>
          <a:p>
            <a:pPr>
              <a:lnSpc>
                <a:spcPct val="90000"/>
              </a:lnSpc>
              <a:buFont typeface="Wingdings" panose="05000000000000000000" pitchFamily="2" charset="2"/>
              <a:buNone/>
            </a:pPr>
            <a:r>
              <a:rPr lang="en-US" altLang="zh-CN" sz="2600" dirty="0">
                <a:latin typeface="Times New Roman" panose="02020603050405020304" pitchFamily="18" charset="0"/>
              </a:rPr>
              <a:t>	</a:t>
            </a:r>
            <a:r>
              <a:rPr lang="en-US" altLang="zh-CN" sz="2600" dirty="0" err="1">
                <a:latin typeface="Times New Roman" panose="02020603050405020304" pitchFamily="18" charset="0"/>
              </a:rPr>
              <a:t>strcpy</a:t>
            </a:r>
            <a:r>
              <a:rPr lang="en-US" altLang="zh-CN" sz="2600" dirty="0">
                <a:latin typeface="Times New Roman" panose="02020603050405020304" pitchFamily="18" charset="0"/>
              </a:rPr>
              <a:t>(</a:t>
            </a:r>
            <a:r>
              <a:rPr lang="en-US" altLang="zh-CN" sz="2600" dirty="0" err="1">
                <a:latin typeface="Times New Roman" panose="02020603050405020304" pitchFamily="18" charset="0"/>
              </a:rPr>
              <a:t>buffer,msg</a:t>
            </a: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main(</a:t>
            </a:r>
            <a:r>
              <a:rPr lang="en-US" altLang="zh-CN" sz="2600" dirty="0" err="1">
                <a:latin typeface="Times New Roman" panose="02020603050405020304" pitchFamily="18" charset="0"/>
              </a:rPr>
              <a:t>int</a:t>
            </a:r>
            <a:r>
              <a:rPr lang="en-US" altLang="zh-CN" sz="2600" dirty="0">
                <a:latin typeface="Times New Roman" panose="02020603050405020304" pitchFamily="18" charset="0"/>
              </a:rPr>
              <a:t> </a:t>
            </a:r>
            <a:r>
              <a:rPr lang="en-US" altLang="zh-CN" sz="2600" dirty="0" err="1">
                <a:latin typeface="Times New Roman" panose="02020603050405020304" pitchFamily="18" charset="0"/>
              </a:rPr>
              <a:t>argc,char</a:t>
            </a:r>
            <a:r>
              <a:rPr lang="en-US" altLang="zh-CN" sz="2600" dirty="0">
                <a:latin typeface="Times New Roman" panose="02020603050405020304" pitchFamily="18" charset="0"/>
              </a:rPr>
              <a:t>* </a:t>
            </a:r>
            <a:r>
              <a:rPr lang="en-US" altLang="zh-CN" sz="2600" dirty="0" err="1">
                <a:latin typeface="Times New Roman" panose="02020603050405020304" pitchFamily="18" charset="0"/>
              </a:rPr>
              <a:t>argv</a:t>
            </a: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	if(</a:t>
            </a:r>
            <a:r>
              <a:rPr lang="en-US" altLang="zh-CN" sz="2600" dirty="0" err="1">
                <a:latin typeface="Times New Roman" panose="02020603050405020304" pitchFamily="18" charset="0"/>
              </a:rPr>
              <a:t>argc</a:t>
            </a:r>
            <a:r>
              <a:rPr lang="en-US" altLang="zh-CN" sz="2600" dirty="0">
                <a:latin typeface="Times New Roman" panose="02020603050405020304" pitchFamily="18" charset="0"/>
              </a:rPr>
              <a:t>&gt;1)</a:t>
            </a:r>
          </a:p>
          <a:p>
            <a:pPr>
              <a:lnSpc>
                <a:spcPct val="90000"/>
              </a:lnSpc>
              <a:buFont typeface="Wingdings" panose="05000000000000000000" pitchFamily="2" charset="2"/>
              <a:buNone/>
            </a:pPr>
            <a:r>
              <a:rPr lang="en-US" altLang="zh-CN" sz="2600" dirty="0">
                <a:latin typeface="Times New Roman" panose="02020603050405020304" pitchFamily="18" charset="0"/>
              </a:rPr>
              <a:t>	  copy(</a:t>
            </a:r>
            <a:r>
              <a:rPr lang="en-US" altLang="zh-CN" sz="2600" dirty="0" err="1">
                <a:latin typeface="Times New Roman" panose="02020603050405020304" pitchFamily="18" charset="0"/>
              </a:rPr>
              <a:t>argv</a:t>
            </a:r>
            <a:r>
              <a:rPr lang="en-US" altLang="zh-CN" sz="2600" dirty="0">
                <a:latin typeface="Times New Roman" panose="02020603050405020304" pitchFamily="18" charset="0"/>
              </a:rPr>
              <a:t>[1]);   </a:t>
            </a:r>
          </a:p>
          <a:p>
            <a:pPr>
              <a:lnSpc>
                <a:spcPct val="90000"/>
              </a:lnSpc>
              <a:buFont typeface="Wingdings" panose="05000000000000000000" pitchFamily="2" charset="2"/>
              <a:buNone/>
            </a:pPr>
            <a:r>
              <a:rPr lang="en-US" altLang="zh-CN" sz="2600" dirty="0">
                <a:latin typeface="Times New Roman" panose="02020603050405020304" pitchFamily="18" charset="0"/>
              </a:rPr>
              <a:t>/*</a:t>
            </a:r>
            <a:r>
              <a:rPr lang="zh-CN" altLang="en-US" sz="2600" dirty="0">
                <a:latin typeface="Times New Roman" panose="02020603050405020304" pitchFamily="18" charset="0"/>
              </a:rPr>
              <a:t>返回地址被覆盖，改写后的返回地址指向恶意代码</a:t>
            </a:r>
            <a:r>
              <a:rPr lang="en-US" altLang="zh-CN" sz="2600" dirty="0">
                <a:latin typeface="Times New Roman" panose="02020603050405020304" pitchFamily="18" charset="0"/>
              </a:rPr>
              <a:t>*/</a:t>
            </a:r>
          </a:p>
          <a:p>
            <a:pPr>
              <a:lnSpc>
                <a:spcPct val="90000"/>
              </a:lnSpc>
              <a:buFont typeface="Wingdings" panose="05000000000000000000" pitchFamily="2" charset="2"/>
              <a:buNone/>
            </a:pPr>
            <a:r>
              <a:rPr lang="en-US" altLang="zh-CN" sz="2600" dirty="0">
                <a:latin typeface="Times New Roman" panose="02020603050405020304" pitchFamily="18" charset="0"/>
              </a:rPr>
              <a:t>}</a:t>
            </a:r>
            <a:endParaRPr lang="zh-CN" altLang="en-US" sz="2600" dirty="0">
              <a:latin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zh-CN" altLang="en-US" sz="3600"/>
              <a:t>活动记录栈帧示意图</a:t>
            </a:r>
          </a:p>
        </p:txBody>
      </p:sp>
      <p:graphicFrame>
        <p:nvGraphicFramePr>
          <p:cNvPr id="334881" name="Group 33"/>
          <p:cNvGraphicFramePr>
            <a:graphicFrameLocks noGrp="1"/>
          </p:cNvGraphicFramePr>
          <p:nvPr/>
        </p:nvGraphicFramePr>
        <p:xfrm>
          <a:off x="2044700" y="1250950"/>
          <a:ext cx="2101850" cy="5172334"/>
        </p:xfrm>
        <a:graphic>
          <a:graphicData uri="http://schemas.openxmlformats.org/drawingml/2006/table">
            <a:tbl>
              <a:tblPr/>
              <a:tblGrid>
                <a:gridCol w="2101850">
                  <a:extLst>
                    <a:ext uri="{9D8B030D-6E8A-4147-A177-3AD203B41FA5}">
                      <a16:colId xmlns:a16="http://schemas.microsoft.com/office/drawing/2014/main" xmlns="" val="20000"/>
                    </a:ext>
                  </a:extLst>
                </a:gridCol>
              </a:tblGrid>
              <a:tr h="455613">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7414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buffer[0]</a:t>
                      </a:r>
                    </a:p>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buffer[511]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857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previous fp</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74675">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Return address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7363">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argv[1]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673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34868" name="Text Box 20"/>
          <p:cNvSpPr txBox="1">
            <a:spLocks noChangeArrowheads="1"/>
          </p:cNvSpPr>
          <p:nvPr/>
        </p:nvSpPr>
        <p:spPr bwMode="auto">
          <a:xfrm>
            <a:off x="911225" y="1125538"/>
            <a:ext cx="47307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sp</a:t>
            </a:r>
          </a:p>
        </p:txBody>
      </p:sp>
      <p:sp>
        <p:nvSpPr>
          <p:cNvPr id="334869" name="Text Box 21"/>
          <p:cNvSpPr txBox="1">
            <a:spLocks noChangeArrowheads="1"/>
          </p:cNvSpPr>
          <p:nvPr/>
        </p:nvSpPr>
        <p:spPr bwMode="auto">
          <a:xfrm>
            <a:off x="900113" y="3981450"/>
            <a:ext cx="455612"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fp</a:t>
            </a:r>
          </a:p>
        </p:txBody>
      </p:sp>
      <p:sp>
        <p:nvSpPr>
          <p:cNvPr id="334870" name="AutoShape 22"/>
          <p:cNvSpPr>
            <a:spLocks noChangeArrowheads="1"/>
          </p:cNvSpPr>
          <p:nvPr/>
        </p:nvSpPr>
        <p:spPr bwMode="auto">
          <a:xfrm>
            <a:off x="4840288" y="2728913"/>
            <a:ext cx="1603375" cy="1852612"/>
          </a:xfrm>
          <a:prstGeom prst="irregularSeal1">
            <a:avLst/>
          </a:prstGeom>
          <a:solidFill>
            <a:srgbClr val="FF0000"/>
          </a:solidFill>
          <a:ln w="9525">
            <a:solidFill>
              <a:schemeClr val="tx1"/>
            </a:solidFill>
            <a:miter lim="800000"/>
          </a:ln>
          <a:effectLst/>
        </p:spPr>
        <p:txBody>
          <a:bodyPr wrap="none" anchor="ctr"/>
          <a:lstStyle/>
          <a:p>
            <a:pPr algn="ctr"/>
            <a:r>
              <a:rPr kumimoji="1" lang="en-US" altLang="zh-CN" sz="2400" b="1">
                <a:solidFill>
                  <a:srgbClr val="000000"/>
                </a:solidFill>
                <a:latin typeface="Times New Roman" panose="02020603050405020304" pitchFamily="18" charset="0"/>
                <a:ea typeface="宋体" panose="02010600030101010101" pitchFamily="2" charset="-122"/>
              </a:rPr>
              <a:t>attack</a:t>
            </a:r>
          </a:p>
          <a:p>
            <a:pPr algn="ctr"/>
            <a:r>
              <a:rPr kumimoji="1" lang="en-US" altLang="zh-CN" sz="2400" b="1">
                <a:solidFill>
                  <a:srgbClr val="000000"/>
                </a:solidFill>
                <a:latin typeface="Times New Roman" panose="02020603050405020304" pitchFamily="18" charset="0"/>
                <a:ea typeface="宋体" panose="02010600030101010101" pitchFamily="2" charset="-122"/>
              </a:rPr>
              <a:t>code</a:t>
            </a:r>
          </a:p>
        </p:txBody>
      </p:sp>
      <p:sp>
        <p:nvSpPr>
          <p:cNvPr id="334871" name="AutoShape 23"/>
          <p:cNvSpPr/>
          <p:nvPr/>
        </p:nvSpPr>
        <p:spPr bwMode="auto">
          <a:xfrm>
            <a:off x="4338638" y="1917700"/>
            <a:ext cx="393700" cy="3382963"/>
          </a:xfrm>
          <a:prstGeom prst="rightBrace">
            <a:avLst>
              <a:gd name="adj1" fmla="val 71606"/>
              <a:gd name="adj2" fmla="val 50000"/>
            </a:avLst>
          </a:prstGeom>
          <a:noFill/>
          <a:ln w="31750">
            <a:solidFill>
              <a:schemeClr val="tx1"/>
            </a:solidFill>
            <a:round/>
          </a:ln>
          <a:effectLst/>
        </p:spPr>
        <p:txBody>
          <a:bodyPr wrap="none" anchor="ctr"/>
          <a:lstStyle/>
          <a:p>
            <a:endParaRPr lang="zh-CN" altLang="en-US"/>
          </a:p>
        </p:txBody>
      </p:sp>
      <p:sp>
        <p:nvSpPr>
          <p:cNvPr id="334872" name="Line 24"/>
          <p:cNvSpPr>
            <a:spLocks noChangeShapeType="1"/>
          </p:cNvSpPr>
          <p:nvPr/>
        </p:nvSpPr>
        <p:spPr bwMode="auto">
          <a:xfrm>
            <a:off x="1341438" y="4222750"/>
            <a:ext cx="387350" cy="1588"/>
          </a:xfrm>
          <a:prstGeom prst="line">
            <a:avLst/>
          </a:prstGeom>
          <a:noFill/>
          <a:ln w="9525">
            <a:solidFill>
              <a:schemeClr val="tx1"/>
            </a:solidFill>
            <a:round/>
            <a:tailEnd type="triangle" w="med" len="med"/>
          </a:ln>
          <a:effectLst/>
        </p:spPr>
        <p:txBody>
          <a:bodyPr/>
          <a:lstStyle/>
          <a:p>
            <a:endParaRPr lang="zh-CN" altLang="en-US"/>
          </a:p>
        </p:txBody>
      </p:sp>
      <p:sp>
        <p:nvSpPr>
          <p:cNvPr id="334873" name="Line 25"/>
          <p:cNvSpPr>
            <a:spLocks noChangeShapeType="1"/>
          </p:cNvSpPr>
          <p:nvPr/>
        </p:nvSpPr>
        <p:spPr bwMode="auto">
          <a:xfrm>
            <a:off x="1341438" y="1414463"/>
            <a:ext cx="387350" cy="1587"/>
          </a:xfrm>
          <a:prstGeom prst="line">
            <a:avLst/>
          </a:prstGeom>
          <a:noFill/>
          <a:ln w="9525">
            <a:solidFill>
              <a:schemeClr val="tx1"/>
            </a:solidFill>
            <a:round/>
            <a:tailEnd type="triangle" w="med" len="med"/>
          </a:ln>
          <a:effectLst/>
        </p:spPr>
        <p:txBody>
          <a:bodyPr/>
          <a:lstStyle/>
          <a:p>
            <a:endParaRPr lang="zh-CN" altLang="en-US"/>
          </a:p>
        </p:txBody>
      </p:sp>
      <p:sp>
        <p:nvSpPr>
          <p:cNvPr id="334874" name="Text Box 26"/>
          <p:cNvSpPr txBox="1">
            <a:spLocks noChangeArrowheads="1"/>
          </p:cNvSpPr>
          <p:nvPr/>
        </p:nvSpPr>
        <p:spPr bwMode="auto">
          <a:xfrm>
            <a:off x="6510338" y="5878513"/>
            <a:ext cx="192087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Stack growth</a:t>
            </a:r>
          </a:p>
        </p:txBody>
      </p:sp>
      <p:sp>
        <p:nvSpPr>
          <p:cNvPr id="334875" name="Text Box 27"/>
          <p:cNvSpPr txBox="1">
            <a:spLocks noChangeArrowheads="1"/>
          </p:cNvSpPr>
          <p:nvPr/>
        </p:nvSpPr>
        <p:spPr bwMode="auto">
          <a:xfrm>
            <a:off x="6294438" y="1270000"/>
            <a:ext cx="230822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Memory growth</a:t>
            </a:r>
          </a:p>
        </p:txBody>
      </p:sp>
      <p:sp>
        <p:nvSpPr>
          <p:cNvPr id="334876" name="AutoShape 28"/>
          <p:cNvSpPr>
            <a:spLocks noChangeArrowheads="1"/>
          </p:cNvSpPr>
          <p:nvPr/>
        </p:nvSpPr>
        <p:spPr bwMode="auto">
          <a:xfrm>
            <a:off x="6815138" y="1990725"/>
            <a:ext cx="277812" cy="657225"/>
          </a:xfrm>
          <a:prstGeom prst="downArrow">
            <a:avLst>
              <a:gd name="adj1" fmla="val 50000"/>
              <a:gd name="adj2" fmla="val 59143"/>
            </a:avLst>
          </a:prstGeom>
          <a:solidFill>
            <a:srgbClr val="808080"/>
          </a:solidFill>
          <a:ln w="9525">
            <a:solidFill>
              <a:schemeClr val="tx1"/>
            </a:solidFill>
            <a:miter lim="800000"/>
          </a:ln>
          <a:effectLst/>
        </p:spPr>
        <p:txBody>
          <a:bodyPr wrap="none" anchor="ctr"/>
          <a:lstStyle/>
          <a:p>
            <a:endParaRPr lang="zh-CN" altLang="en-US"/>
          </a:p>
        </p:txBody>
      </p:sp>
      <p:sp>
        <p:nvSpPr>
          <p:cNvPr id="334877" name="AutoShape 29"/>
          <p:cNvSpPr>
            <a:spLocks noChangeArrowheads="1"/>
          </p:cNvSpPr>
          <p:nvPr/>
        </p:nvSpPr>
        <p:spPr bwMode="auto">
          <a:xfrm rot="10800000">
            <a:off x="6815138" y="5086350"/>
            <a:ext cx="277812" cy="657225"/>
          </a:xfrm>
          <a:prstGeom prst="downArrow">
            <a:avLst>
              <a:gd name="adj1" fmla="val 50000"/>
              <a:gd name="adj2" fmla="val 59143"/>
            </a:avLst>
          </a:prstGeom>
          <a:solidFill>
            <a:srgbClr val="808080"/>
          </a:solidFill>
          <a:ln w="9525">
            <a:solidFill>
              <a:schemeClr val="tx1"/>
            </a:solidFill>
            <a:miter lim="800000"/>
          </a:ln>
          <a:effectLst/>
        </p:spPr>
        <p:txBody>
          <a:bodyPr wrap="none" anchor="ctr"/>
          <a:lstStyle/>
          <a:p>
            <a:endParaRPr lang="zh-CN" altLang="en-US"/>
          </a:p>
        </p:txBody>
      </p:sp>
      <p:sp>
        <p:nvSpPr>
          <p:cNvPr id="334878" name="Line 30"/>
          <p:cNvSpPr>
            <a:spLocks noChangeShapeType="1"/>
          </p:cNvSpPr>
          <p:nvPr/>
        </p:nvSpPr>
        <p:spPr bwMode="auto">
          <a:xfrm>
            <a:off x="3035300" y="2557463"/>
            <a:ext cx="1588" cy="655637"/>
          </a:xfrm>
          <a:prstGeom prst="line">
            <a:avLst/>
          </a:prstGeom>
          <a:noFill/>
          <a:ln w="31750">
            <a:solidFill>
              <a:schemeClr val="tx1"/>
            </a:solidFill>
            <a:prstDash val="sysDot"/>
            <a:round/>
          </a:ln>
          <a:effectLst/>
        </p:spPr>
        <p:txBody>
          <a:bodyPr/>
          <a:lstStyle/>
          <a:p>
            <a:endParaRPr lang="zh-CN" altLang="en-US"/>
          </a:p>
        </p:txBody>
      </p:sp>
      <p:sp>
        <p:nvSpPr>
          <p:cNvPr id="334879" name="Line 31"/>
          <p:cNvSpPr>
            <a:spLocks noChangeShapeType="1"/>
          </p:cNvSpPr>
          <p:nvPr/>
        </p:nvSpPr>
        <p:spPr bwMode="auto">
          <a:xfrm>
            <a:off x="3035300" y="5916613"/>
            <a:ext cx="1588" cy="536575"/>
          </a:xfrm>
          <a:prstGeom prst="line">
            <a:avLst/>
          </a:prstGeom>
          <a:noFill/>
          <a:ln w="31750">
            <a:solidFill>
              <a:schemeClr val="tx1"/>
            </a:solidFill>
            <a:prstDash val="sysDot"/>
            <a:round/>
          </a:ln>
          <a:effectLst/>
        </p:spPr>
        <p:txBody>
          <a:bodyPr/>
          <a:lstStyle/>
          <a:p>
            <a:endParaRPr lang="zh-CN" altLang="en-US"/>
          </a:p>
        </p:txBody>
      </p:sp>
      <p:sp>
        <p:nvSpPr>
          <p:cNvPr id="334880" name="Line 32"/>
          <p:cNvSpPr>
            <a:spLocks noChangeShapeType="1"/>
          </p:cNvSpPr>
          <p:nvPr/>
        </p:nvSpPr>
        <p:spPr bwMode="auto">
          <a:xfrm>
            <a:off x="3035300" y="1230313"/>
            <a:ext cx="1588" cy="417512"/>
          </a:xfrm>
          <a:prstGeom prst="line">
            <a:avLst/>
          </a:prstGeom>
          <a:noFill/>
          <a:ln w="31750">
            <a:solidFill>
              <a:schemeClr val="tx1"/>
            </a:solidFill>
            <a:prstDash val="sysDot"/>
            <a:round/>
          </a:ln>
          <a:effectLst/>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ltLang="zh-CN" sz="3600"/>
              <a:t>3</a:t>
            </a:r>
            <a:r>
              <a:rPr lang="zh-CN" altLang="en-US" sz="3600"/>
              <a:t>、函数指针（</a:t>
            </a:r>
            <a:r>
              <a:rPr lang="en-US" altLang="zh-CN" sz="3600"/>
              <a:t>Function Pointers </a:t>
            </a:r>
            <a:r>
              <a:rPr lang="zh-CN" altLang="en-US" sz="3600"/>
              <a:t>）</a:t>
            </a:r>
          </a:p>
        </p:txBody>
      </p:sp>
      <p:sp>
        <p:nvSpPr>
          <p:cNvPr id="335875" name="Rectangle 3"/>
          <p:cNvSpPr>
            <a:spLocks noGrp="1" noChangeArrowheads="1"/>
          </p:cNvSpPr>
          <p:nvPr>
            <p:ph type="body" idx="1"/>
          </p:nvPr>
        </p:nvSpPr>
        <p:spPr>
          <a:xfrm>
            <a:off x="658813" y="1373188"/>
            <a:ext cx="7885112" cy="4475162"/>
          </a:xfrm>
        </p:spPr>
        <p:txBody>
          <a:bodyPr/>
          <a:lstStyle/>
          <a:p>
            <a:pPr>
              <a:lnSpc>
                <a:spcPts val="3600"/>
              </a:lnSpc>
              <a:spcBef>
                <a:spcPts val="0"/>
              </a:spcBef>
            </a:pPr>
            <a:r>
              <a:rPr lang="zh-CN" altLang="en-US" dirty="0"/>
              <a:t>函数指针可以用来定位任何地址空间。例如：</a:t>
            </a:r>
            <a:r>
              <a:rPr lang="zh-CN" altLang="en-US" dirty="0">
                <a:latin typeface="Arial" panose="020B0604020202020204"/>
              </a:rPr>
              <a:t>“</a:t>
            </a:r>
            <a:r>
              <a:rPr lang="en-US" altLang="zh-CN" dirty="0"/>
              <a:t>void (* </a:t>
            </a:r>
            <a:r>
              <a:rPr lang="en-US" altLang="zh-CN" dirty="0" err="1"/>
              <a:t>foo</a:t>
            </a:r>
            <a:r>
              <a:rPr lang="en-US" altLang="zh-CN" dirty="0"/>
              <a:t>)()</a:t>
            </a:r>
            <a:r>
              <a:rPr lang="en-US" altLang="zh-CN" dirty="0">
                <a:latin typeface="Arial" panose="020B0604020202020204"/>
              </a:rPr>
              <a:t>”</a:t>
            </a:r>
            <a:r>
              <a:rPr lang="zh-CN" altLang="en-US" dirty="0"/>
              <a:t>声明了一个返回值为</a:t>
            </a:r>
            <a:r>
              <a:rPr lang="en-US" altLang="zh-CN" dirty="0"/>
              <a:t>void</a:t>
            </a:r>
            <a:r>
              <a:rPr lang="zh-CN" altLang="en-US" dirty="0"/>
              <a:t>的函数指针变量</a:t>
            </a:r>
            <a:r>
              <a:rPr lang="en-US" altLang="zh-CN" dirty="0" err="1"/>
              <a:t>foo</a:t>
            </a:r>
            <a:r>
              <a:rPr lang="zh-CN" altLang="en-US" dirty="0"/>
              <a:t>。</a:t>
            </a:r>
          </a:p>
          <a:p>
            <a:pPr>
              <a:lnSpc>
                <a:spcPts val="3600"/>
              </a:lnSpc>
              <a:spcBef>
                <a:spcPts val="0"/>
              </a:spcBef>
            </a:pPr>
            <a:r>
              <a:rPr lang="zh-CN" altLang="en-US" dirty="0"/>
              <a:t>攻击者只需在任何空间内的函数指针附近找到一个能够溢出的缓冲区，然后溢出这个缓冲区来改变函数指针。在某一时刻，当程序通过函数指针调用函数时，程序的流程就按攻击者的意图实现了。</a:t>
            </a:r>
          </a:p>
          <a:p>
            <a:pPr>
              <a:lnSpc>
                <a:spcPts val="3600"/>
              </a:lnSpc>
              <a:spcBef>
                <a:spcPts val="0"/>
              </a:spcBef>
            </a:pP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用函数指针控制程序流程图示</a:t>
            </a:r>
          </a:p>
        </p:txBody>
      </p:sp>
      <p:pic>
        <p:nvPicPr>
          <p:cNvPr id="4" name="Picture 4"/>
          <p:cNvPicPr>
            <a:picLocks noChangeAspect="1" noChangeArrowheads="1"/>
          </p:cNvPicPr>
          <p:nvPr/>
        </p:nvPicPr>
        <p:blipFill>
          <a:blip r:embed="rId2" cstate="print"/>
          <a:srcRect/>
          <a:stretch>
            <a:fillRect/>
          </a:stretch>
        </p:blipFill>
        <p:spPr bwMode="auto">
          <a:xfrm>
            <a:off x="714375" y="1928813"/>
            <a:ext cx="7837488" cy="392906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zh-CN" altLang="en-US" sz="3600"/>
              <a:t>函数指针示意代码</a:t>
            </a:r>
          </a:p>
        </p:txBody>
      </p:sp>
      <p:sp>
        <p:nvSpPr>
          <p:cNvPr id="336899" name="Rectangle 3"/>
          <p:cNvSpPr>
            <a:spLocks noGrp="1" noChangeArrowheads="1"/>
          </p:cNvSpPr>
          <p:nvPr>
            <p:ph type="body" idx="1"/>
          </p:nvPr>
        </p:nvSpPr>
        <p:spPr/>
        <p:txBody>
          <a:bodyPr/>
          <a:lstStyle/>
          <a:p>
            <a:pPr>
              <a:lnSpc>
                <a:spcPct val="80000"/>
              </a:lnSpc>
              <a:buFont typeface="Wingdings" panose="05000000000000000000" pitchFamily="2" charset="2"/>
              <a:buNone/>
            </a:pPr>
            <a:r>
              <a:rPr lang="en-US" altLang="zh-CN" sz="2000" dirty="0">
                <a:latin typeface="Times New Roman" panose="02020603050405020304" pitchFamily="18" charset="0"/>
              </a:rPr>
              <a:t>int good (const char* str){</a:t>
            </a:r>
          </a:p>
          <a:p>
            <a:pPr>
              <a:lnSpc>
                <a:spcPct val="80000"/>
              </a:lnSpc>
              <a:buFont typeface="Wingdings" panose="05000000000000000000" pitchFamily="2" charset="2"/>
              <a:buNone/>
            </a:pPr>
            <a:r>
              <a:rPr lang="en-US" altLang="zh-CN" sz="2000" dirty="0">
                <a:latin typeface="Times New Roman" panose="02020603050405020304" pitchFamily="18" charset="0"/>
              </a:rPr>
              <a:t>      ……</a:t>
            </a:r>
          </a:p>
          <a:p>
            <a:pPr>
              <a:lnSpc>
                <a:spcPct val="80000"/>
              </a:lnSpc>
              <a:buFont typeface="Wingdings" panose="05000000000000000000" pitchFamily="2" charset="2"/>
              <a:buNone/>
            </a:pPr>
            <a:r>
              <a:rPr lang="en-US" altLang="zh-CN" sz="2000" dirty="0">
                <a:latin typeface="Times New Roman" panose="02020603050405020304" pitchFamily="18" charset="0"/>
              </a:rPr>
              <a:t>}</a:t>
            </a:r>
          </a:p>
          <a:p>
            <a:pPr>
              <a:lnSpc>
                <a:spcPct val="80000"/>
              </a:lnSpc>
              <a:buFont typeface="Wingdings" panose="05000000000000000000" pitchFamily="2" charset="2"/>
              <a:buNone/>
            </a:pPr>
            <a:r>
              <a:rPr lang="en-US" altLang="zh-CN" sz="2000" dirty="0">
                <a:latin typeface="Times New Roman" panose="02020603050405020304" pitchFamily="18" charset="0"/>
              </a:rPr>
              <a:t>copy(char* msg){</a:t>
            </a:r>
          </a:p>
          <a:p>
            <a:pPr>
              <a:lnSpc>
                <a:spcPct val="80000"/>
              </a:lnSpc>
              <a:buFont typeface="Wingdings" panose="05000000000000000000" pitchFamily="2" charset="2"/>
              <a:buNone/>
            </a:pPr>
            <a:r>
              <a:rPr lang="en-US" altLang="zh-CN" sz="2000" dirty="0">
                <a:latin typeface="Times New Roman" panose="02020603050405020304" pitchFamily="18" charset="0"/>
              </a:rPr>
              <a:t>        int (*</a:t>
            </a:r>
            <a:r>
              <a:rPr lang="en-US" altLang="zh-CN" sz="2000" dirty="0" err="1">
                <a:latin typeface="Times New Roman" panose="02020603050405020304" pitchFamily="18" charset="0"/>
              </a:rPr>
              <a:t>fptr</a:t>
            </a:r>
            <a:r>
              <a:rPr lang="en-US" altLang="zh-CN" sz="2000" dirty="0">
                <a:latin typeface="Times New Roman" panose="02020603050405020304" pitchFamily="18" charset="0"/>
              </a:rPr>
              <a:t>)(const char* str);</a:t>
            </a:r>
          </a:p>
          <a:p>
            <a:pPr>
              <a:lnSpc>
                <a:spcPct val="80000"/>
              </a:lnSpc>
              <a:buFont typeface="Wingdings" panose="05000000000000000000" pitchFamily="2" charset="2"/>
              <a:buNone/>
            </a:pPr>
            <a:r>
              <a:rPr lang="en-US" altLang="zh-CN" sz="2000" dirty="0">
                <a:latin typeface="Times New Roman" panose="02020603050405020304" pitchFamily="18" charset="0"/>
              </a:rPr>
              <a:t>        char buffer[512];</a:t>
            </a:r>
          </a:p>
          <a:p>
            <a:pPr>
              <a:lnSpc>
                <a:spcPct val="80000"/>
              </a:lnSpc>
              <a:buFont typeface="Wingdings" panose="05000000000000000000" pitchFamily="2" charset="2"/>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fptr</a:t>
            </a:r>
            <a:r>
              <a:rPr lang="en-US" altLang="zh-CN" sz="2000" dirty="0">
                <a:latin typeface="Times New Roman" panose="02020603050405020304" pitchFamily="18" charset="0"/>
              </a:rPr>
              <a:t>=(int(*)(const char* str))good;</a:t>
            </a:r>
          </a:p>
          <a:p>
            <a:pPr>
              <a:lnSpc>
                <a:spcPct val="80000"/>
              </a:lnSpc>
              <a:buFont typeface="Wingdings" panose="05000000000000000000" pitchFamily="2" charset="2"/>
              <a:buNone/>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strcpy</a:t>
            </a:r>
            <a:r>
              <a:rPr lang="en-US" altLang="zh-CN" sz="2000" dirty="0">
                <a:latin typeface="Times New Roman" panose="02020603050405020304" pitchFamily="18" charset="0"/>
              </a:rPr>
              <a:t>(</a:t>
            </a:r>
            <a:r>
              <a:rPr lang="en-US" altLang="zh-CN" sz="2000" dirty="0" err="1">
                <a:latin typeface="Times New Roman" panose="02020603050405020304" pitchFamily="18" charset="0"/>
              </a:rPr>
              <a:t>buffer,msg</a:t>
            </a:r>
            <a:r>
              <a:rPr lang="en-US" altLang="zh-CN" sz="2000" dirty="0">
                <a:latin typeface="Times New Roman" panose="02020603050405020304" pitchFamily="18" charset="0"/>
              </a:rPr>
              <a:t>);</a:t>
            </a:r>
          </a:p>
          <a:p>
            <a:pPr>
              <a:lnSpc>
                <a:spcPct val="80000"/>
              </a:lnSpc>
              <a:buFont typeface="Wingdings" panose="05000000000000000000" pitchFamily="2" charset="2"/>
              <a:buNone/>
            </a:pPr>
            <a:r>
              <a:rPr lang="en-US" altLang="zh-CN" sz="2000" dirty="0">
                <a:latin typeface="Times New Roman" panose="02020603050405020304" pitchFamily="18" charset="0"/>
              </a:rPr>
              <a:t>        (void)(*</a:t>
            </a:r>
            <a:r>
              <a:rPr lang="en-US" altLang="zh-CN" sz="2000" dirty="0" err="1">
                <a:latin typeface="Times New Roman" panose="02020603050405020304" pitchFamily="18" charset="0"/>
              </a:rPr>
              <a:t>fptr</a:t>
            </a:r>
            <a:r>
              <a:rPr lang="en-US" altLang="zh-CN" sz="2000" dirty="0">
                <a:latin typeface="Times New Roman" panose="02020603050405020304" pitchFamily="18" charset="0"/>
              </a:rPr>
              <a:t>)(buffer); </a:t>
            </a:r>
          </a:p>
          <a:p>
            <a:pPr>
              <a:lnSpc>
                <a:spcPct val="80000"/>
              </a:lnSpc>
              <a:buFont typeface="Wingdings" panose="05000000000000000000" pitchFamily="2" charset="2"/>
              <a:buNone/>
            </a:pPr>
            <a:r>
              <a:rPr lang="zh-CN" altLang="en-US" sz="2000" dirty="0">
                <a:latin typeface="Times New Roman" panose="02020603050405020304" pitchFamily="18" charset="0"/>
              </a:rPr>
              <a:t>  </a:t>
            </a:r>
            <a:r>
              <a:rPr lang="en-US" altLang="zh-CN" sz="2000" dirty="0">
                <a:latin typeface="Times New Roman" panose="02020603050405020304" pitchFamily="18" charset="0"/>
              </a:rPr>
              <a:t>/*</a:t>
            </a:r>
            <a:r>
              <a:rPr lang="zh-CN" altLang="en-US" sz="2000" dirty="0">
                <a:latin typeface="Times New Roman" panose="02020603050405020304" pitchFamily="18" charset="0"/>
              </a:rPr>
              <a:t>函数指针被覆盖，改变了函数指针变量的值，指向了恶意代码</a:t>
            </a:r>
            <a:r>
              <a:rPr lang="en-US" altLang="zh-CN" sz="2000" dirty="0">
                <a:latin typeface="Times New Roman" panose="02020603050405020304" pitchFamily="18" charset="0"/>
              </a:rPr>
              <a:t>*/</a:t>
            </a:r>
          </a:p>
          <a:p>
            <a:pPr>
              <a:lnSpc>
                <a:spcPct val="80000"/>
              </a:lnSpc>
              <a:buFont typeface="Wingdings" panose="05000000000000000000" pitchFamily="2" charset="2"/>
              <a:buNone/>
            </a:pPr>
            <a:r>
              <a:rPr lang="en-US" altLang="zh-CN" sz="2000" dirty="0">
                <a:latin typeface="Times New Roman" panose="02020603050405020304" pitchFamily="18" charset="0"/>
              </a:rPr>
              <a:t>}</a:t>
            </a:r>
          </a:p>
          <a:p>
            <a:pPr>
              <a:lnSpc>
                <a:spcPct val="80000"/>
              </a:lnSpc>
              <a:buFont typeface="Wingdings" panose="05000000000000000000" pitchFamily="2" charset="2"/>
              <a:buNone/>
            </a:pPr>
            <a:r>
              <a:rPr lang="en-US" altLang="zh-CN" sz="2000" dirty="0">
                <a:latin typeface="Times New Roman" panose="02020603050405020304" pitchFamily="18" charset="0"/>
              </a:rPr>
              <a:t>main(int </a:t>
            </a:r>
            <a:r>
              <a:rPr lang="en-US" altLang="zh-CN" sz="2000" dirty="0" err="1">
                <a:latin typeface="Times New Roman" panose="02020603050405020304" pitchFamily="18" charset="0"/>
              </a:rPr>
              <a:t>argc</a:t>
            </a:r>
            <a:r>
              <a:rPr lang="en-US" altLang="zh-CN" sz="2000" dirty="0">
                <a:latin typeface="Times New Roman" panose="02020603050405020304" pitchFamily="18" charset="0"/>
              </a:rPr>
              <a:t>, char* </a:t>
            </a:r>
            <a:r>
              <a:rPr lang="en-US" altLang="zh-CN" sz="2000" dirty="0" err="1">
                <a:latin typeface="Times New Roman" panose="02020603050405020304" pitchFamily="18" charset="0"/>
              </a:rPr>
              <a:t>argv</a:t>
            </a:r>
            <a:r>
              <a:rPr lang="en-US" altLang="zh-CN" sz="2000" dirty="0">
                <a:latin typeface="Times New Roman" panose="02020603050405020304" pitchFamily="18" charset="0"/>
              </a:rPr>
              <a:t>[]){</a:t>
            </a:r>
          </a:p>
          <a:p>
            <a:pPr>
              <a:lnSpc>
                <a:spcPct val="80000"/>
              </a:lnSpc>
              <a:buFont typeface="Wingdings" panose="05000000000000000000" pitchFamily="2" charset="2"/>
              <a:buNone/>
            </a:pPr>
            <a:r>
              <a:rPr lang="en-US" altLang="zh-CN" sz="2000" dirty="0">
                <a:latin typeface="Times New Roman" panose="02020603050405020304" pitchFamily="18" charset="0"/>
              </a:rPr>
              <a:t>	if(</a:t>
            </a:r>
            <a:r>
              <a:rPr lang="en-US" altLang="zh-CN" sz="2000" dirty="0" err="1">
                <a:latin typeface="Times New Roman" panose="02020603050405020304" pitchFamily="18" charset="0"/>
              </a:rPr>
              <a:t>argc</a:t>
            </a:r>
            <a:r>
              <a:rPr lang="en-US" altLang="zh-CN" sz="2000" dirty="0">
                <a:latin typeface="Times New Roman" panose="02020603050405020304" pitchFamily="18" charset="0"/>
              </a:rPr>
              <a:t>&gt;1)</a:t>
            </a:r>
          </a:p>
          <a:p>
            <a:pPr>
              <a:lnSpc>
                <a:spcPct val="80000"/>
              </a:lnSpc>
              <a:buFont typeface="Wingdings" panose="05000000000000000000" pitchFamily="2" charset="2"/>
              <a:buNone/>
            </a:pPr>
            <a:r>
              <a:rPr lang="en-US" altLang="zh-CN" sz="2000" dirty="0">
                <a:latin typeface="Times New Roman" panose="02020603050405020304" pitchFamily="18" charset="0"/>
              </a:rPr>
              <a:t>	copy(</a:t>
            </a:r>
            <a:r>
              <a:rPr lang="en-US" altLang="zh-CN" sz="2000" dirty="0" err="1">
                <a:latin typeface="Times New Roman" panose="02020603050405020304" pitchFamily="18" charset="0"/>
              </a:rPr>
              <a:t>argv</a:t>
            </a:r>
            <a:r>
              <a:rPr lang="en-US" altLang="zh-CN" sz="2000" dirty="0">
                <a:latin typeface="Times New Roman" panose="02020603050405020304" pitchFamily="18" charset="0"/>
              </a:rPr>
              <a:t>[1]);</a:t>
            </a:r>
          </a:p>
          <a:p>
            <a:pPr>
              <a:lnSpc>
                <a:spcPct val="80000"/>
              </a:lnSpc>
              <a:buFont typeface="Wingdings" panose="05000000000000000000" pitchFamily="2" charset="2"/>
              <a:buNone/>
            </a:pPr>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sz="3600"/>
              <a:t>函数指针栈帧示意图</a:t>
            </a:r>
          </a:p>
        </p:txBody>
      </p:sp>
      <p:graphicFrame>
        <p:nvGraphicFramePr>
          <p:cNvPr id="337955" name="Group 35"/>
          <p:cNvGraphicFramePr>
            <a:graphicFrameLocks noGrp="1"/>
          </p:cNvGraphicFramePr>
          <p:nvPr/>
        </p:nvGraphicFramePr>
        <p:xfrm>
          <a:off x="2124075" y="1247775"/>
          <a:ext cx="2101850" cy="5177986"/>
        </p:xfrm>
        <a:graphic>
          <a:graphicData uri="http://schemas.openxmlformats.org/drawingml/2006/table">
            <a:tbl>
              <a:tblPr/>
              <a:tblGrid>
                <a:gridCol w="2101850">
                  <a:extLst>
                    <a:ext uri="{9D8B030D-6E8A-4147-A177-3AD203B41FA5}">
                      <a16:colId xmlns:a16="http://schemas.microsoft.com/office/drawing/2014/main" xmlns="" val="20000"/>
                    </a:ext>
                  </a:extLst>
                </a:gridCol>
              </a:tblGrid>
              <a:tr h="4460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498600">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buffer[0]</a:t>
                      </a:r>
                    </a:p>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buffer[511]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857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fptr</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7308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previous fp</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5403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Return address</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7783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r>
                        <a:rPr kumimoji="0" lang="en-US" altLang="zh-CN" sz="2600" b="1" i="0" u="none" strike="noStrike" cap="none" normalizeH="0" baseline="0">
                          <a:ln>
                            <a:noFill/>
                          </a:ln>
                          <a:solidFill>
                            <a:srgbClr val="000000"/>
                          </a:solidFill>
                          <a:effectLst/>
                          <a:latin typeface="黑体" panose="02010609060101010101" pitchFamily="2" charset="-122"/>
                          <a:ea typeface="黑体" panose="02010609060101010101" pitchFamily="2" charset="-122"/>
                        </a:rPr>
                        <a:t>argv[1]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54038">
                <a:tc>
                  <a:txBody>
                    <a:bodyPr/>
                    <a:lstStyle/>
                    <a:p>
                      <a:pPr marL="0" marR="0" lvl="0" indent="0" algn="l" defTabSz="914400" rtl="0" eaLnBrk="1" fontAlgn="base" latinLnBrk="0" hangingPunct="1">
                        <a:lnSpc>
                          <a:spcPct val="100000"/>
                        </a:lnSpc>
                        <a:spcBef>
                          <a:spcPct val="20000"/>
                        </a:spcBef>
                        <a:spcAft>
                          <a:spcPct val="20000"/>
                        </a:spcAft>
                        <a:buClr>
                          <a:schemeClr val="hlink"/>
                        </a:buClr>
                        <a:buSzTx/>
                        <a:buFont typeface="Wingdings" panose="05000000000000000000" pitchFamily="2" charset="2"/>
                        <a:buNone/>
                      </a:pPr>
                      <a:endParaRPr kumimoji="0" lang="zh-CN" altLang="en-US" sz="26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337942" name="Text Box 22"/>
          <p:cNvSpPr txBox="1">
            <a:spLocks noChangeArrowheads="1"/>
          </p:cNvSpPr>
          <p:nvPr/>
        </p:nvSpPr>
        <p:spPr bwMode="auto">
          <a:xfrm>
            <a:off x="1052513" y="1236663"/>
            <a:ext cx="47307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sp</a:t>
            </a:r>
          </a:p>
        </p:txBody>
      </p:sp>
      <p:sp>
        <p:nvSpPr>
          <p:cNvPr id="337943" name="Text Box 23"/>
          <p:cNvSpPr txBox="1">
            <a:spLocks noChangeArrowheads="1"/>
          </p:cNvSpPr>
          <p:nvPr/>
        </p:nvSpPr>
        <p:spPr bwMode="auto">
          <a:xfrm>
            <a:off x="1042988" y="3827463"/>
            <a:ext cx="455612"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fp</a:t>
            </a:r>
          </a:p>
        </p:txBody>
      </p:sp>
      <p:sp>
        <p:nvSpPr>
          <p:cNvPr id="337944" name="AutoShape 24"/>
          <p:cNvSpPr>
            <a:spLocks noChangeArrowheads="1"/>
          </p:cNvSpPr>
          <p:nvPr/>
        </p:nvSpPr>
        <p:spPr bwMode="auto">
          <a:xfrm>
            <a:off x="4711700" y="2039938"/>
            <a:ext cx="1603375" cy="1847850"/>
          </a:xfrm>
          <a:prstGeom prst="irregularSeal1">
            <a:avLst/>
          </a:prstGeom>
          <a:solidFill>
            <a:srgbClr val="FF0000"/>
          </a:solidFill>
          <a:ln w="9525">
            <a:solidFill>
              <a:schemeClr val="tx1"/>
            </a:solidFill>
            <a:miter lim="800000"/>
          </a:ln>
          <a:effectLst/>
        </p:spPr>
        <p:txBody>
          <a:bodyPr wrap="none" anchor="ctr"/>
          <a:lstStyle/>
          <a:p>
            <a:pPr algn="ctr"/>
            <a:r>
              <a:rPr kumimoji="1" lang="en-US" altLang="zh-CN" sz="2400" b="1">
                <a:solidFill>
                  <a:srgbClr val="000000"/>
                </a:solidFill>
                <a:latin typeface="Times New Roman" panose="02020603050405020304" pitchFamily="18" charset="0"/>
                <a:ea typeface="宋体" panose="02010600030101010101" pitchFamily="2" charset="-122"/>
              </a:rPr>
              <a:t>attack</a:t>
            </a:r>
          </a:p>
          <a:p>
            <a:pPr algn="ctr"/>
            <a:r>
              <a:rPr kumimoji="1" lang="en-US" altLang="zh-CN" sz="2400" b="1">
                <a:solidFill>
                  <a:srgbClr val="000000"/>
                </a:solidFill>
                <a:latin typeface="Times New Roman" panose="02020603050405020304" pitchFamily="18" charset="0"/>
                <a:ea typeface="宋体" panose="02010600030101010101" pitchFamily="2" charset="-122"/>
              </a:rPr>
              <a:t>code</a:t>
            </a:r>
          </a:p>
        </p:txBody>
      </p:sp>
      <p:sp>
        <p:nvSpPr>
          <p:cNvPr id="337945" name="AutoShape 25"/>
          <p:cNvSpPr/>
          <p:nvPr/>
        </p:nvSpPr>
        <p:spPr bwMode="auto">
          <a:xfrm>
            <a:off x="4418013" y="1757363"/>
            <a:ext cx="393700" cy="1965325"/>
          </a:xfrm>
          <a:prstGeom prst="rightBrace">
            <a:avLst>
              <a:gd name="adj1" fmla="val 41599"/>
              <a:gd name="adj2" fmla="val 50000"/>
            </a:avLst>
          </a:prstGeom>
          <a:noFill/>
          <a:ln w="31750">
            <a:solidFill>
              <a:schemeClr val="tx1"/>
            </a:solidFill>
            <a:round/>
          </a:ln>
          <a:effectLst/>
        </p:spPr>
        <p:txBody>
          <a:bodyPr wrap="none" anchor="ctr"/>
          <a:lstStyle/>
          <a:p>
            <a:endParaRPr lang="zh-CN" altLang="en-US"/>
          </a:p>
        </p:txBody>
      </p:sp>
      <p:sp>
        <p:nvSpPr>
          <p:cNvPr id="337946" name="Line 26"/>
          <p:cNvSpPr>
            <a:spLocks noChangeShapeType="1"/>
          </p:cNvSpPr>
          <p:nvPr/>
        </p:nvSpPr>
        <p:spPr bwMode="auto">
          <a:xfrm>
            <a:off x="1492250" y="4044950"/>
            <a:ext cx="385763" cy="1588"/>
          </a:xfrm>
          <a:prstGeom prst="line">
            <a:avLst/>
          </a:prstGeom>
          <a:noFill/>
          <a:ln w="9525">
            <a:solidFill>
              <a:schemeClr val="tx1"/>
            </a:solidFill>
            <a:round/>
            <a:tailEnd type="triangle" w="med" len="med"/>
          </a:ln>
          <a:effectLst/>
        </p:spPr>
        <p:txBody>
          <a:bodyPr/>
          <a:lstStyle/>
          <a:p>
            <a:endParaRPr lang="zh-CN" altLang="en-US"/>
          </a:p>
        </p:txBody>
      </p:sp>
      <p:sp>
        <p:nvSpPr>
          <p:cNvPr id="337947" name="Line 27"/>
          <p:cNvSpPr>
            <a:spLocks noChangeShapeType="1"/>
          </p:cNvSpPr>
          <p:nvPr/>
        </p:nvSpPr>
        <p:spPr bwMode="auto">
          <a:xfrm>
            <a:off x="1492250" y="1501775"/>
            <a:ext cx="385763" cy="1588"/>
          </a:xfrm>
          <a:prstGeom prst="line">
            <a:avLst/>
          </a:prstGeom>
          <a:noFill/>
          <a:ln w="9525">
            <a:solidFill>
              <a:schemeClr val="tx1"/>
            </a:solidFill>
            <a:round/>
            <a:tailEnd type="triangle" w="med" len="med"/>
          </a:ln>
          <a:effectLst/>
        </p:spPr>
        <p:txBody>
          <a:bodyPr/>
          <a:lstStyle/>
          <a:p>
            <a:endParaRPr lang="zh-CN" altLang="en-US"/>
          </a:p>
        </p:txBody>
      </p:sp>
      <p:sp>
        <p:nvSpPr>
          <p:cNvPr id="337948" name="Text Box 28"/>
          <p:cNvSpPr txBox="1">
            <a:spLocks noChangeArrowheads="1"/>
          </p:cNvSpPr>
          <p:nvPr/>
        </p:nvSpPr>
        <p:spPr bwMode="auto">
          <a:xfrm>
            <a:off x="6526213" y="5503863"/>
            <a:ext cx="192087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Stack growth</a:t>
            </a:r>
          </a:p>
        </p:txBody>
      </p:sp>
      <p:sp>
        <p:nvSpPr>
          <p:cNvPr id="337949" name="Text Box 29"/>
          <p:cNvSpPr txBox="1">
            <a:spLocks noChangeArrowheads="1"/>
          </p:cNvSpPr>
          <p:nvPr/>
        </p:nvSpPr>
        <p:spPr bwMode="auto">
          <a:xfrm>
            <a:off x="6338888" y="1236663"/>
            <a:ext cx="2308225" cy="457200"/>
          </a:xfrm>
          <a:prstGeom prst="rect">
            <a:avLst/>
          </a:prstGeom>
          <a:noFill/>
          <a:ln w="9525">
            <a:noFill/>
            <a:miter lim="800000"/>
          </a:ln>
          <a:effectLst/>
        </p:spPr>
        <p:txBody>
          <a:bodyPr wrap="none">
            <a:spAutoFit/>
          </a:bodyPr>
          <a:lstStyle/>
          <a:p>
            <a:r>
              <a:rPr kumimoji="1" lang="en-US" altLang="zh-CN" sz="2400" b="1">
                <a:solidFill>
                  <a:srgbClr val="000000"/>
                </a:solidFill>
                <a:latin typeface="Times New Roman" panose="02020603050405020304" pitchFamily="18" charset="0"/>
                <a:ea typeface="宋体" panose="02010600030101010101" pitchFamily="2" charset="-122"/>
              </a:rPr>
              <a:t>Memory growth</a:t>
            </a:r>
          </a:p>
        </p:txBody>
      </p:sp>
      <p:sp>
        <p:nvSpPr>
          <p:cNvPr id="337950" name="AutoShape 30"/>
          <p:cNvSpPr>
            <a:spLocks noChangeArrowheads="1"/>
          </p:cNvSpPr>
          <p:nvPr/>
        </p:nvSpPr>
        <p:spPr bwMode="auto">
          <a:xfrm>
            <a:off x="7164388" y="1876425"/>
            <a:ext cx="276225" cy="655638"/>
          </a:xfrm>
          <a:prstGeom prst="downArrow">
            <a:avLst>
              <a:gd name="adj1" fmla="val 50000"/>
              <a:gd name="adj2" fmla="val 59339"/>
            </a:avLst>
          </a:prstGeom>
          <a:solidFill>
            <a:srgbClr val="808080"/>
          </a:solidFill>
          <a:ln w="9525">
            <a:solidFill>
              <a:schemeClr val="tx1"/>
            </a:solidFill>
            <a:miter lim="800000"/>
          </a:ln>
          <a:effectLst/>
        </p:spPr>
        <p:txBody>
          <a:bodyPr wrap="none" anchor="ctr"/>
          <a:lstStyle/>
          <a:p>
            <a:endParaRPr lang="zh-CN" altLang="en-US"/>
          </a:p>
        </p:txBody>
      </p:sp>
      <p:sp>
        <p:nvSpPr>
          <p:cNvPr id="337951" name="AutoShape 31"/>
          <p:cNvSpPr>
            <a:spLocks noChangeArrowheads="1"/>
          </p:cNvSpPr>
          <p:nvPr/>
        </p:nvSpPr>
        <p:spPr bwMode="auto">
          <a:xfrm rot="10800000">
            <a:off x="7164388" y="4856163"/>
            <a:ext cx="276225" cy="655637"/>
          </a:xfrm>
          <a:prstGeom prst="downArrow">
            <a:avLst>
              <a:gd name="adj1" fmla="val 50000"/>
              <a:gd name="adj2" fmla="val 59339"/>
            </a:avLst>
          </a:prstGeom>
          <a:solidFill>
            <a:srgbClr val="808080"/>
          </a:solidFill>
          <a:ln w="9525">
            <a:solidFill>
              <a:schemeClr val="tx1"/>
            </a:solidFill>
            <a:miter lim="800000"/>
          </a:ln>
          <a:effectLst/>
        </p:spPr>
        <p:txBody>
          <a:bodyPr wrap="none" anchor="ctr"/>
          <a:lstStyle/>
          <a:p>
            <a:endParaRPr lang="zh-CN" altLang="en-US"/>
          </a:p>
        </p:txBody>
      </p:sp>
      <p:sp>
        <p:nvSpPr>
          <p:cNvPr id="337952" name="Line 32"/>
          <p:cNvSpPr>
            <a:spLocks noChangeShapeType="1"/>
          </p:cNvSpPr>
          <p:nvPr/>
        </p:nvSpPr>
        <p:spPr bwMode="auto">
          <a:xfrm>
            <a:off x="3095625" y="2233613"/>
            <a:ext cx="1588" cy="474662"/>
          </a:xfrm>
          <a:prstGeom prst="line">
            <a:avLst/>
          </a:prstGeom>
          <a:noFill/>
          <a:ln w="31750">
            <a:solidFill>
              <a:schemeClr val="tx1"/>
            </a:solidFill>
            <a:prstDash val="sysDot"/>
            <a:round/>
          </a:ln>
          <a:effectLst/>
        </p:spPr>
        <p:txBody>
          <a:bodyPr/>
          <a:lstStyle/>
          <a:p>
            <a:endParaRPr lang="zh-CN" altLang="en-US"/>
          </a:p>
        </p:txBody>
      </p:sp>
      <p:sp>
        <p:nvSpPr>
          <p:cNvPr id="337953" name="Line 33"/>
          <p:cNvSpPr>
            <a:spLocks noChangeShapeType="1"/>
          </p:cNvSpPr>
          <p:nvPr/>
        </p:nvSpPr>
        <p:spPr bwMode="auto">
          <a:xfrm>
            <a:off x="3095625" y="5951538"/>
            <a:ext cx="1588" cy="357187"/>
          </a:xfrm>
          <a:prstGeom prst="line">
            <a:avLst/>
          </a:prstGeom>
          <a:noFill/>
          <a:ln w="31750">
            <a:solidFill>
              <a:schemeClr val="tx1"/>
            </a:solidFill>
            <a:prstDash val="sysDot"/>
            <a:round/>
          </a:ln>
          <a:effectLst/>
        </p:spPr>
        <p:txBody>
          <a:bodyPr/>
          <a:lstStyle/>
          <a:p>
            <a:endParaRPr lang="zh-CN" altLang="en-US"/>
          </a:p>
        </p:txBody>
      </p:sp>
      <p:sp>
        <p:nvSpPr>
          <p:cNvPr id="337954" name="Line 34"/>
          <p:cNvSpPr>
            <a:spLocks noChangeShapeType="1"/>
          </p:cNvSpPr>
          <p:nvPr/>
        </p:nvSpPr>
        <p:spPr bwMode="auto">
          <a:xfrm>
            <a:off x="3095625" y="1212850"/>
            <a:ext cx="1588" cy="415925"/>
          </a:xfrm>
          <a:prstGeom prst="line">
            <a:avLst/>
          </a:prstGeom>
          <a:noFill/>
          <a:ln w="31750">
            <a:solidFill>
              <a:schemeClr val="tx1"/>
            </a:solidFill>
            <a:prstDash val="sysDot"/>
            <a:round/>
          </a:ln>
          <a:effectLst/>
        </p:spPr>
        <p:txBody>
          <a:bodyP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en-US" altLang="zh-CN" sz="3200" dirty="0"/>
              <a:t>4</a:t>
            </a:r>
            <a:r>
              <a:rPr lang="zh-CN" altLang="en-US" sz="3200" dirty="0"/>
              <a:t>、长跳转缓冲区 （</a:t>
            </a:r>
            <a:r>
              <a:rPr lang="en-US" altLang="zh-CN" sz="3200" dirty="0" err="1"/>
              <a:t>Longjmp</a:t>
            </a:r>
            <a:r>
              <a:rPr lang="en-US" altLang="zh-CN" sz="3200" dirty="0"/>
              <a:t> buffers </a:t>
            </a:r>
            <a:r>
              <a:rPr lang="zh-CN" altLang="en-US" sz="3200" dirty="0"/>
              <a:t>）</a:t>
            </a:r>
          </a:p>
        </p:txBody>
      </p:sp>
      <p:sp>
        <p:nvSpPr>
          <p:cNvPr id="338947" name="Rectangle 3"/>
          <p:cNvSpPr>
            <a:spLocks noGrp="1" noChangeArrowheads="1"/>
          </p:cNvSpPr>
          <p:nvPr>
            <p:ph type="body" idx="1"/>
          </p:nvPr>
        </p:nvSpPr>
        <p:spPr>
          <a:xfrm>
            <a:off x="668337" y="1344612"/>
            <a:ext cx="8275637" cy="4618037"/>
          </a:xfrm>
        </p:spPr>
        <p:txBody>
          <a:bodyPr/>
          <a:lstStyle/>
          <a:p>
            <a:r>
              <a:rPr lang="zh-CN" altLang="en-US" sz="2400" dirty="0">
                <a:latin typeface="Times New Roman" panose="02020603050405020304" pitchFamily="18" charset="0"/>
              </a:rPr>
              <a:t>在</a:t>
            </a:r>
            <a:r>
              <a:rPr lang="en-US" altLang="zh-CN" sz="2400" dirty="0">
                <a:latin typeface="Times New Roman" panose="02020603050405020304" pitchFamily="18" charset="0"/>
              </a:rPr>
              <a:t>C</a:t>
            </a:r>
            <a:r>
              <a:rPr lang="zh-CN" altLang="en-US" sz="2400" dirty="0">
                <a:latin typeface="Times New Roman" panose="02020603050405020304" pitchFamily="18" charset="0"/>
              </a:rPr>
              <a:t>语言中有一个异常处理机制：包含了一个简单的检验</a:t>
            </a:r>
            <a:r>
              <a:rPr lang="en-US" altLang="zh-CN" sz="2400" dirty="0">
                <a:latin typeface="Times New Roman" panose="02020603050405020304" pitchFamily="18" charset="0"/>
              </a:rPr>
              <a:t>/</a:t>
            </a:r>
            <a:r>
              <a:rPr lang="zh-CN" altLang="en-US" sz="2400" dirty="0">
                <a:latin typeface="Times New Roman" panose="02020603050405020304" pitchFamily="18" charset="0"/>
              </a:rPr>
              <a:t>恢复系统，称为“</a:t>
            </a:r>
            <a:r>
              <a:rPr lang="en-US" altLang="zh-CN" sz="2400" dirty="0">
                <a:latin typeface="Times New Roman" panose="02020603050405020304" pitchFamily="18" charset="0"/>
              </a:rPr>
              <a:t>setjmp/</a:t>
            </a:r>
            <a:r>
              <a:rPr lang="en-US" altLang="zh-CN" sz="2400" dirty="0" err="1">
                <a:latin typeface="Times New Roman" panose="02020603050405020304" pitchFamily="18" charset="0"/>
              </a:rPr>
              <a:t>longjmp</a:t>
            </a:r>
            <a:r>
              <a:rPr lang="en-US" altLang="zh-CN" sz="2400" dirty="0">
                <a:latin typeface="Times New Roman" panose="02020603050405020304" pitchFamily="18" charset="0"/>
              </a:rPr>
              <a:t>”.</a:t>
            </a:r>
          </a:p>
          <a:p>
            <a:r>
              <a:rPr lang="en-US" altLang="zh-CN" sz="2400" dirty="0">
                <a:latin typeface="Times New Roman" panose="02020603050405020304" pitchFamily="18" charset="0"/>
              </a:rPr>
              <a:t>setjmp</a:t>
            </a:r>
            <a:r>
              <a:rPr lang="zh-CN" altLang="en-US" sz="2400" dirty="0">
                <a:latin typeface="Times New Roman" panose="02020603050405020304" pitchFamily="18" charset="0"/>
              </a:rPr>
              <a:t>（</a:t>
            </a:r>
            <a:r>
              <a:rPr lang="en-US" altLang="zh-CN" sz="2400" dirty="0">
                <a:latin typeface="Times New Roman" panose="02020603050405020304" pitchFamily="18" charset="0"/>
              </a:rPr>
              <a:t>BUFFER)</a:t>
            </a:r>
            <a:r>
              <a:rPr lang="zh-CN" altLang="en-US" sz="2400" dirty="0">
                <a:latin typeface="Times New Roman" panose="02020603050405020304" pitchFamily="18" charset="0"/>
              </a:rPr>
              <a:t>保存上下文或者环境变量到</a:t>
            </a:r>
            <a:r>
              <a:rPr lang="en-US" altLang="zh-CN" sz="2400" dirty="0">
                <a:latin typeface="Times New Roman" panose="02020603050405020304" pitchFamily="18" charset="0"/>
              </a:rPr>
              <a:t>buffer</a:t>
            </a:r>
            <a:r>
              <a:rPr lang="zh-CN" altLang="en-US" sz="2400" dirty="0">
                <a:latin typeface="Times New Roman" panose="02020603050405020304" pitchFamily="18" charset="0"/>
              </a:rPr>
              <a:t>，</a:t>
            </a:r>
            <a:r>
              <a:rPr lang="en-US" altLang="zh-CN" sz="2400" dirty="0" err="1">
                <a:latin typeface="Times New Roman" panose="02020603050405020304" pitchFamily="18" charset="0"/>
              </a:rPr>
              <a:t>longjmp</a:t>
            </a:r>
            <a:r>
              <a:rPr lang="en-US" altLang="zh-CN" sz="2400" dirty="0">
                <a:latin typeface="Times New Roman" panose="02020603050405020304" pitchFamily="18" charset="0"/>
              </a:rPr>
              <a:t>(</a:t>
            </a:r>
            <a:r>
              <a:rPr lang="en-US" altLang="zh-CN" sz="2400" dirty="0" err="1">
                <a:latin typeface="Times New Roman" panose="02020603050405020304" pitchFamily="18" charset="0"/>
              </a:rPr>
              <a:t>BUFFER,err_code</a:t>
            </a:r>
            <a:r>
              <a:rPr lang="en-US" altLang="zh-CN" sz="2400" dirty="0">
                <a:latin typeface="Times New Roman" panose="02020603050405020304" pitchFamily="18" charset="0"/>
              </a:rPr>
              <a:t>)</a:t>
            </a:r>
            <a:r>
              <a:rPr lang="zh-CN" altLang="en-US" sz="2400" dirty="0">
                <a:latin typeface="Times New Roman" panose="02020603050405020304" pitchFamily="18" charset="0"/>
              </a:rPr>
              <a:t>将程序流程跳转到</a:t>
            </a:r>
            <a:r>
              <a:rPr lang="en-US" altLang="zh-CN" sz="2400" dirty="0">
                <a:latin typeface="Times New Roman" panose="02020603050405020304" pitchFamily="18" charset="0"/>
              </a:rPr>
              <a:t>setjmp</a:t>
            </a:r>
            <a:r>
              <a:rPr lang="zh-CN" altLang="en-US" sz="2400" dirty="0">
                <a:latin typeface="Times New Roman" panose="02020603050405020304" pitchFamily="18" charset="0"/>
              </a:rPr>
              <a:t>保护位置。</a:t>
            </a:r>
          </a:p>
          <a:p>
            <a:r>
              <a:rPr lang="zh-CN" altLang="en-US" sz="2400" dirty="0"/>
              <a:t>如果攻击时能够进入缓冲区的空间，那么</a:t>
            </a:r>
            <a:r>
              <a:rPr lang="zh-CN" altLang="en-US" sz="2400" dirty="0">
                <a:latin typeface="Arial" panose="020B0604020202020204"/>
              </a:rPr>
              <a:t>“</a:t>
            </a:r>
            <a:r>
              <a:rPr lang="en-US" altLang="zh-CN" sz="2400" dirty="0" err="1"/>
              <a:t>longjmp</a:t>
            </a:r>
            <a:r>
              <a:rPr lang="en-US" altLang="zh-CN" sz="2400" dirty="0">
                <a:latin typeface="Arial" panose="020B0604020202020204"/>
              </a:rPr>
              <a:t>”</a:t>
            </a:r>
            <a:r>
              <a:rPr lang="zh-CN" altLang="en-US" sz="2400" dirty="0"/>
              <a:t>实际上是跳转到攻击者的代码。像函数指针一样，</a:t>
            </a:r>
            <a:r>
              <a:rPr lang="en-US" altLang="zh-CN" sz="2400" dirty="0" err="1"/>
              <a:t>longjmp</a:t>
            </a:r>
            <a:r>
              <a:rPr lang="zh-CN" altLang="en-US" sz="2400" dirty="0"/>
              <a:t>缓冲区能够指向任何地方，所以攻击者所要做的就是找到一个可供溢出的缓冲区。</a:t>
            </a:r>
          </a:p>
          <a:p>
            <a:r>
              <a:rPr lang="zh-CN" altLang="en-US" sz="2400" dirty="0"/>
              <a:t>一个典型的例子就是</a:t>
            </a:r>
            <a:r>
              <a:rPr lang="en-US" altLang="zh-CN" sz="2400" dirty="0"/>
              <a:t>Perl 5.003</a:t>
            </a:r>
            <a:r>
              <a:rPr lang="zh-CN" altLang="en-US" sz="2400" dirty="0"/>
              <a:t>，攻击者首先进入用来恢复缓冲区溢出的</a:t>
            </a:r>
            <a:r>
              <a:rPr lang="en-US" altLang="zh-CN" sz="2400" dirty="0" err="1"/>
              <a:t>longjmp</a:t>
            </a:r>
            <a:r>
              <a:rPr lang="zh-CN" altLang="en-US" sz="2400" dirty="0"/>
              <a:t>缓冲区，然后诱导进入恢复模式，这样就使</a:t>
            </a:r>
            <a:r>
              <a:rPr lang="en-US" altLang="zh-CN" sz="2400" dirty="0"/>
              <a:t>Perl</a:t>
            </a:r>
            <a:r>
              <a:rPr lang="zh-CN" altLang="en-US" sz="2400" dirty="0"/>
              <a:t>的解释器跳转到攻击代码上了。</a:t>
            </a:r>
            <a:endParaRPr lang="zh-CN" altLang="en-US" sz="2400" dirty="0">
              <a:latin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8638" y="2714625"/>
            <a:ext cx="5168219" cy="1035050"/>
          </a:xfrm>
        </p:spPr>
        <p:txBody>
          <a:bodyPr/>
          <a:lstStyle/>
          <a:p>
            <a:r>
              <a:rPr lang="zh-CN" altLang="en-US" dirty="0">
                <a:solidFill>
                  <a:srgbClr val="FF0000"/>
                </a:solidFill>
              </a:rPr>
              <a:t>二、堆（</a:t>
            </a:r>
            <a:r>
              <a:rPr lang="en-US" altLang="zh-CN" dirty="0">
                <a:solidFill>
                  <a:srgbClr val="FF0000"/>
                </a:solidFill>
              </a:rPr>
              <a:t>Heap)</a:t>
            </a:r>
            <a:r>
              <a:rPr lang="zh-CN" altLang="en-US" dirty="0">
                <a:solidFill>
                  <a:srgbClr val="FF0000"/>
                </a:solidFill>
              </a:rPr>
              <a:t>溢出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dirty="0"/>
              <a:t>堆溢出</a:t>
            </a:r>
          </a:p>
        </p:txBody>
      </p:sp>
      <p:sp>
        <p:nvSpPr>
          <p:cNvPr id="35843" name="Rectangle 3"/>
          <p:cNvSpPr>
            <a:spLocks noGrp="1" noChangeArrowheads="1"/>
          </p:cNvSpPr>
          <p:nvPr>
            <p:ph type="body" idx="1"/>
          </p:nvPr>
        </p:nvSpPr>
        <p:spPr/>
        <p:txBody>
          <a:bodyPr/>
          <a:lstStyle/>
          <a:p>
            <a:r>
              <a:rPr lang="zh-CN" altLang="en-US" sz="2600" dirty="0"/>
              <a:t>当我们需要较大的缓冲区或在写代码时不知道包含在缓冲区中对象的大小，常常要使用堆。 </a:t>
            </a:r>
          </a:p>
          <a:p>
            <a:r>
              <a:rPr lang="zh-CN" altLang="en-US" sz="2600" dirty="0"/>
              <a:t>堆溢出的工作方式几乎与栈溢出的工作方式完全相同，唯一不同的是，堆没有压栈和入栈操作，而是分配和回收内存。</a:t>
            </a:r>
          </a:p>
          <a:p>
            <a:r>
              <a:rPr lang="en-US" altLang="zh-CN" sz="2600" dirty="0"/>
              <a:t>C</a:t>
            </a:r>
            <a:r>
              <a:rPr lang="zh-CN" altLang="en-US" sz="2600" dirty="0"/>
              <a:t>语言中使用</a:t>
            </a:r>
            <a:r>
              <a:rPr lang="en-US" altLang="zh-CN" sz="2600" dirty="0" err="1"/>
              <a:t>malloc</a:t>
            </a:r>
            <a:r>
              <a:rPr lang="en-US" altLang="zh-CN" sz="2600" dirty="0"/>
              <a:t>()</a:t>
            </a:r>
            <a:r>
              <a:rPr lang="zh-CN" altLang="en-US" sz="2600" dirty="0"/>
              <a:t>和</a:t>
            </a:r>
            <a:r>
              <a:rPr lang="en-US" altLang="zh-CN" sz="2600" dirty="0"/>
              <a:t>free()</a:t>
            </a:r>
            <a:r>
              <a:rPr lang="zh-CN" altLang="en-US" sz="2600" dirty="0"/>
              <a:t>函数实现内存的动态分配和回收，</a:t>
            </a:r>
            <a:r>
              <a:rPr lang="en-US" altLang="zh-CN" sz="2600" dirty="0"/>
              <a:t>C++</a:t>
            </a:r>
            <a:r>
              <a:rPr lang="zh-CN" altLang="en-US" sz="2600" dirty="0"/>
              <a:t>语言使用</a:t>
            </a:r>
            <a:r>
              <a:rPr lang="en-US" altLang="zh-CN" sz="2600" dirty="0"/>
              <a:t>new()</a:t>
            </a:r>
            <a:r>
              <a:rPr lang="zh-CN" altLang="en-US" sz="2600" dirty="0"/>
              <a:t>和</a:t>
            </a:r>
            <a:r>
              <a:rPr lang="en-US" altLang="zh-CN" sz="2600" dirty="0"/>
              <a:t>delete()</a:t>
            </a:r>
            <a:r>
              <a:rPr lang="zh-CN" altLang="en-US" sz="2600" dirty="0"/>
              <a:t>函数来实现相同的功能。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sz="3600"/>
              <a:t>缓冲区溢出的根源</a:t>
            </a:r>
            <a:endParaRPr lang="en-US" altLang="zh-CN" sz="3600"/>
          </a:p>
        </p:txBody>
      </p:sp>
      <p:sp>
        <p:nvSpPr>
          <p:cNvPr id="291843" name="Rectangle 3"/>
          <p:cNvSpPr>
            <a:spLocks noGrp="1" noChangeArrowheads="1"/>
          </p:cNvSpPr>
          <p:nvPr>
            <p:ph type="body" idx="1"/>
          </p:nvPr>
        </p:nvSpPr>
        <p:spPr>
          <a:xfrm>
            <a:off x="639763" y="1401762"/>
            <a:ext cx="7772400" cy="4694237"/>
          </a:xfrm>
        </p:spPr>
        <p:txBody>
          <a:bodyPr/>
          <a:lstStyle/>
          <a:p>
            <a:r>
              <a:rPr lang="zh-CN" altLang="en-US" sz="2800" dirty="0">
                <a:latin typeface="Times New Roman" panose="02020603050405020304" pitchFamily="18" charset="0"/>
              </a:rPr>
              <a:t>溢出的根源在于</a:t>
            </a:r>
            <a:r>
              <a:rPr lang="zh-CN" altLang="en-US" sz="2800" dirty="0">
                <a:solidFill>
                  <a:srgbClr val="FC0000"/>
                </a:solidFill>
                <a:latin typeface="Times New Roman" panose="02020603050405020304" pitchFamily="18" charset="0"/>
              </a:rPr>
              <a:t>编程</a:t>
            </a:r>
            <a:r>
              <a:rPr lang="zh-CN" altLang="en-US" sz="2800" dirty="0">
                <a:latin typeface="Times New Roman" panose="02020603050405020304" pitchFamily="18" charset="0"/>
              </a:rPr>
              <a:t>：如果缓冲区被写满，而程序没有去检查缓冲区边界，也没有停止接收数据，这时缓冲区溢出就会发生。</a:t>
            </a:r>
          </a:p>
          <a:p>
            <a:r>
              <a:rPr lang="en-US" altLang="zh-CN" sz="2800" dirty="0">
                <a:latin typeface="Times New Roman" panose="02020603050405020304" pitchFamily="18" charset="0"/>
              </a:rPr>
              <a:t>Unix</a:t>
            </a:r>
            <a:r>
              <a:rPr lang="zh-CN" altLang="en-US" sz="2800" dirty="0">
                <a:latin typeface="Times New Roman" panose="02020603050405020304" pitchFamily="18" charset="0"/>
              </a:rPr>
              <a:t>和</a:t>
            </a:r>
            <a:r>
              <a:rPr lang="en-US" altLang="zh-CN" sz="2800" dirty="0">
                <a:latin typeface="Times New Roman" panose="02020603050405020304" pitchFamily="18" charset="0"/>
              </a:rPr>
              <a:t>MS Windows</a:t>
            </a:r>
            <a:r>
              <a:rPr lang="zh-CN" altLang="en-US" sz="2800" dirty="0">
                <a:latin typeface="Times New Roman" panose="02020603050405020304" pitchFamily="18" charset="0"/>
              </a:rPr>
              <a:t>系统由于要实现更好的性能和功能，往往在数据段中动态地放入可执行的代码。</a:t>
            </a:r>
          </a:p>
          <a:p>
            <a:r>
              <a:rPr lang="en-US" altLang="zh-CN" sz="2800" dirty="0">
                <a:latin typeface="Times New Roman" panose="02020603050405020304" pitchFamily="18" charset="0"/>
              </a:rPr>
              <a:t>C/C++</a:t>
            </a:r>
            <a:r>
              <a:rPr lang="zh-CN" altLang="en-US" sz="2800" dirty="0">
                <a:latin typeface="Times New Roman" panose="02020603050405020304" pitchFamily="18" charset="0"/>
              </a:rPr>
              <a:t>语言问题：对数组下标访问边界不做检查或者少做检查。</a:t>
            </a:r>
          </a:p>
          <a:p>
            <a:r>
              <a:rPr lang="zh-CN" altLang="en-US" sz="2800" dirty="0">
                <a:latin typeface="Times New Roman" panose="02020603050405020304" pitchFamily="18" charset="0"/>
              </a:rPr>
              <a:t>程序员的编程习惯：忽略对输入数据进行严格的边界检查。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anim calcmode="lin" valueType="num">
                                      <p:cBhvr additive="base">
                                        <p:cTn id="7" dur="500" fill="hold"/>
                                        <p:tgtEl>
                                          <p:spTgt spid="291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1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1843">
                                            <p:txEl>
                                              <p:pRg st="1" end="1"/>
                                            </p:txEl>
                                          </p:spTgt>
                                        </p:tgtEl>
                                        <p:attrNameLst>
                                          <p:attrName>style.visibility</p:attrName>
                                        </p:attrNameLst>
                                      </p:cBhvr>
                                      <p:to>
                                        <p:strVal val="visible"/>
                                      </p:to>
                                    </p:set>
                                    <p:anim calcmode="lin" valueType="num">
                                      <p:cBhvr additive="base">
                                        <p:cTn id="13" dur="500" fill="hold"/>
                                        <p:tgtEl>
                                          <p:spTgt spid="291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1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1843">
                                            <p:txEl>
                                              <p:pRg st="2" end="2"/>
                                            </p:txEl>
                                          </p:spTgt>
                                        </p:tgtEl>
                                        <p:attrNameLst>
                                          <p:attrName>style.visibility</p:attrName>
                                        </p:attrNameLst>
                                      </p:cBhvr>
                                      <p:to>
                                        <p:strVal val="visible"/>
                                      </p:to>
                                    </p:set>
                                    <p:anim calcmode="lin" valueType="num">
                                      <p:cBhvr additive="base">
                                        <p:cTn id="19" dur="500" fill="hold"/>
                                        <p:tgtEl>
                                          <p:spTgt spid="291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1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1843">
                                            <p:txEl>
                                              <p:pRg st="3" end="3"/>
                                            </p:txEl>
                                          </p:spTgt>
                                        </p:tgtEl>
                                        <p:attrNameLst>
                                          <p:attrName>style.visibility</p:attrName>
                                        </p:attrNameLst>
                                      </p:cBhvr>
                                      <p:to>
                                        <p:strVal val="visible"/>
                                      </p:to>
                                    </p:set>
                                    <p:anim calcmode="lin" valueType="num">
                                      <p:cBhvr additive="base">
                                        <p:cTn id="25" dur="500" fill="hold"/>
                                        <p:tgtEl>
                                          <p:spTgt spid="2918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18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dirty="0"/>
              <a:t>堆溢出实例</a:t>
            </a:r>
          </a:p>
        </p:txBody>
      </p:sp>
      <p:sp>
        <p:nvSpPr>
          <p:cNvPr id="36867" name="Rectangle 3"/>
          <p:cNvSpPr>
            <a:spLocks noGrp="1" noChangeArrowheads="1"/>
          </p:cNvSpPr>
          <p:nvPr>
            <p:ph type="body" idx="1"/>
          </p:nvPr>
        </p:nvSpPr>
        <p:spPr>
          <a:xfrm>
            <a:off x="677863" y="1420813"/>
            <a:ext cx="7772400" cy="4703762"/>
          </a:xfrm>
        </p:spPr>
        <p:txBody>
          <a:bodyPr/>
          <a:lstStyle/>
          <a:p>
            <a:pPr>
              <a:lnSpc>
                <a:spcPct val="80000"/>
              </a:lnSpc>
              <a:buFont typeface="Wingdings" panose="05000000000000000000" pitchFamily="2" charset="2"/>
              <a:buNone/>
            </a:pPr>
            <a:r>
              <a:rPr lang="en-US" altLang="zh-CN" sz="1400" dirty="0"/>
              <a:t># include &lt; </a:t>
            </a:r>
            <a:r>
              <a:rPr lang="en-US" altLang="zh-CN" sz="1400" dirty="0" err="1"/>
              <a:t>stdio.h</a:t>
            </a:r>
            <a:r>
              <a:rPr lang="en-US" altLang="zh-CN" sz="1400" dirty="0"/>
              <a:t> &gt;</a:t>
            </a:r>
          </a:p>
          <a:p>
            <a:pPr>
              <a:lnSpc>
                <a:spcPct val="80000"/>
              </a:lnSpc>
              <a:buFont typeface="Wingdings" panose="05000000000000000000" pitchFamily="2" charset="2"/>
              <a:buNone/>
            </a:pPr>
            <a:r>
              <a:rPr lang="en-US" altLang="zh-CN" sz="1400" dirty="0"/>
              <a:t># include &lt; </a:t>
            </a:r>
            <a:r>
              <a:rPr lang="en-US" altLang="zh-CN" sz="1400" dirty="0" err="1"/>
              <a:t>stdlib.h</a:t>
            </a:r>
            <a:r>
              <a:rPr lang="en-US" altLang="zh-CN" sz="1400" dirty="0"/>
              <a:t> &gt;</a:t>
            </a:r>
          </a:p>
          <a:p>
            <a:pPr>
              <a:lnSpc>
                <a:spcPct val="80000"/>
              </a:lnSpc>
              <a:buFont typeface="Wingdings" panose="05000000000000000000" pitchFamily="2" charset="2"/>
              <a:buNone/>
            </a:pPr>
            <a:r>
              <a:rPr lang="en-US" altLang="zh-CN" sz="1400" dirty="0"/>
              <a:t># include &lt; </a:t>
            </a:r>
            <a:r>
              <a:rPr lang="en-US" altLang="zh-CN" sz="1400" dirty="0" err="1"/>
              <a:t>unistd.h</a:t>
            </a:r>
            <a:r>
              <a:rPr lang="en-US" altLang="zh-CN" sz="1400" dirty="0"/>
              <a:t> &gt;</a:t>
            </a:r>
          </a:p>
          <a:p>
            <a:pPr>
              <a:lnSpc>
                <a:spcPct val="80000"/>
              </a:lnSpc>
              <a:buFont typeface="Wingdings" panose="05000000000000000000" pitchFamily="2" charset="2"/>
              <a:buNone/>
            </a:pPr>
            <a:r>
              <a:rPr lang="en-US" altLang="zh-CN" sz="1400" dirty="0"/>
              <a:t># include &lt; </a:t>
            </a:r>
            <a:r>
              <a:rPr lang="en-US" altLang="zh-CN" sz="1400" dirty="0" err="1"/>
              <a:t>string.h</a:t>
            </a:r>
            <a:r>
              <a:rPr lang="en-US" altLang="zh-CN" sz="1400" dirty="0"/>
              <a:t> &gt;</a:t>
            </a:r>
          </a:p>
          <a:p>
            <a:pPr>
              <a:lnSpc>
                <a:spcPct val="80000"/>
              </a:lnSpc>
              <a:buFont typeface="Wingdings" panose="05000000000000000000" pitchFamily="2" charset="2"/>
              <a:buNone/>
            </a:pPr>
            <a:r>
              <a:rPr lang="en-US" altLang="zh-CN" sz="1400" dirty="0"/>
              <a:t># define BUFFER-SIZE 16</a:t>
            </a:r>
          </a:p>
          <a:p>
            <a:pPr>
              <a:lnSpc>
                <a:spcPct val="80000"/>
              </a:lnSpc>
              <a:buFont typeface="Wingdings" panose="05000000000000000000" pitchFamily="2" charset="2"/>
              <a:buNone/>
            </a:pPr>
            <a:r>
              <a:rPr lang="en-US" altLang="zh-CN" sz="1400" dirty="0"/>
              <a:t># define OVERLAYSIZE 8  /* </a:t>
            </a:r>
            <a:r>
              <a:rPr lang="zh-CN" altLang="en-US" sz="1400" dirty="0"/>
              <a:t>我们将覆盖</a:t>
            </a:r>
            <a:r>
              <a:rPr lang="en-US" altLang="zh-CN" sz="1400" dirty="0"/>
              <a:t>buf2 </a:t>
            </a:r>
            <a:r>
              <a:rPr lang="zh-CN" altLang="en-US" sz="1400" dirty="0"/>
              <a:t>的前</a:t>
            </a:r>
            <a:r>
              <a:rPr lang="en-US" altLang="zh-CN" sz="1400" dirty="0"/>
              <a:t>OVERLAYSIZE </a:t>
            </a:r>
            <a:r>
              <a:rPr lang="zh-CN" altLang="en-US" sz="1400" dirty="0"/>
              <a:t>个字节 *</a:t>
            </a:r>
            <a:r>
              <a:rPr lang="en-US" altLang="zh-CN" sz="1400" dirty="0"/>
              <a:t>/</a:t>
            </a:r>
          </a:p>
          <a:p>
            <a:pPr>
              <a:lnSpc>
                <a:spcPct val="80000"/>
              </a:lnSpc>
              <a:buFont typeface="Wingdings" panose="05000000000000000000" pitchFamily="2" charset="2"/>
              <a:buNone/>
            </a:pPr>
            <a:r>
              <a:rPr lang="en-US" altLang="zh-CN" sz="1400" dirty="0" err="1"/>
              <a:t>int</a:t>
            </a:r>
            <a:r>
              <a:rPr lang="en-US" altLang="zh-CN" sz="1400" dirty="0"/>
              <a:t> main()</a:t>
            </a:r>
          </a:p>
          <a:p>
            <a:pPr>
              <a:lnSpc>
                <a:spcPct val="80000"/>
              </a:lnSpc>
              <a:buFont typeface="Wingdings" panose="05000000000000000000" pitchFamily="2" charset="2"/>
              <a:buNone/>
            </a:pPr>
            <a:r>
              <a:rPr lang="en-US" altLang="zh-CN" sz="1400" dirty="0"/>
              <a:t>{</a:t>
            </a:r>
          </a:p>
          <a:p>
            <a:pPr>
              <a:lnSpc>
                <a:spcPct val="80000"/>
              </a:lnSpc>
              <a:buFont typeface="Wingdings" panose="05000000000000000000" pitchFamily="2" charset="2"/>
              <a:buNone/>
            </a:pPr>
            <a:r>
              <a:rPr lang="en-US" altLang="zh-CN" sz="1400" dirty="0"/>
              <a:t>	u-long diff ;</a:t>
            </a:r>
          </a:p>
          <a:p>
            <a:pPr>
              <a:lnSpc>
                <a:spcPct val="80000"/>
              </a:lnSpc>
              <a:buFont typeface="Wingdings" panose="05000000000000000000" pitchFamily="2" charset="2"/>
              <a:buNone/>
            </a:pPr>
            <a:r>
              <a:rPr lang="en-US" altLang="zh-CN" sz="1400" dirty="0"/>
              <a:t>	char * buf1 = (char * )</a:t>
            </a:r>
            <a:r>
              <a:rPr lang="en-US" altLang="zh-CN" sz="1400" dirty="0" err="1"/>
              <a:t>malloc</a:t>
            </a:r>
            <a:r>
              <a:rPr lang="en-US" altLang="zh-CN" sz="1400" dirty="0"/>
              <a:t> (BUFFER-SIZE) ;</a:t>
            </a:r>
          </a:p>
          <a:p>
            <a:pPr>
              <a:lnSpc>
                <a:spcPct val="80000"/>
              </a:lnSpc>
              <a:buFont typeface="Wingdings" panose="05000000000000000000" pitchFamily="2" charset="2"/>
              <a:buNone/>
            </a:pPr>
            <a:r>
              <a:rPr lang="en-US" altLang="zh-CN" sz="1400" dirty="0"/>
              <a:t>	char * buf2 = (char * )</a:t>
            </a:r>
            <a:r>
              <a:rPr lang="en-US" altLang="zh-CN" sz="1400" dirty="0" err="1"/>
              <a:t>malloc</a:t>
            </a:r>
            <a:r>
              <a:rPr lang="en-US" altLang="zh-CN" sz="1400" dirty="0"/>
              <a:t> (BUFFER-SIZE) ;</a:t>
            </a:r>
          </a:p>
          <a:p>
            <a:pPr>
              <a:lnSpc>
                <a:spcPct val="80000"/>
              </a:lnSpc>
              <a:buFont typeface="Wingdings" panose="05000000000000000000" pitchFamily="2" charset="2"/>
              <a:buNone/>
            </a:pPr>
            <a:r>
              <a:rPr lang="en-US" altLang="zh-CN" sz="1400" dirty="0"/>
              <a:t>	diff = (u-long) buf2 - (u-long) buf1 ;</a:t>
            </a:r>
          </a:p>
          <a:p>
            <a:pPr>
              <a:lnSpc>
                <a:spcPct val="80000"/>
              </a:lnSpc>
              <a:buFont typeface="Wingdings" panose="05000000000000000000" pitchFamily="2" charset="2"/>
              <a:buNone/>
            </a:pPr>
            <a:r>
              <a:rPr lang="en-US" altLang="zh-CN" sz="1400" dirty="0"/>
              <a:t>	</a:t>
            </a:r>
            <a:r>
              <a:rPr lang="en-US" altLang="zh-CN" sz="1400" dirty="0" err="1"/>
              <a:t>printf</a:t>
            </a:r>
            <a:r>
              <a:rPr lang="en-US" altLang="zh-CN" sz="1400" dirty="0"/>
              <a:t> (″buf1 = %p </a:t>
            </a:r>
            <a:r>
              <a:rPr lang="zh-CN" altLang="en-US" sz="1400" dirty="0"/>
              <a:t>， </a:t>
            </a:r>
            <a:r>
              <a:rPr lang="en-US" altLang="zh-CN" sz="1400" dirty="0"/>
              <a:t>buf2 = %p </a:t>
            </a:r>
            <a:r>
              <a:rPr lang="zh-CN" altLang="en-US" sz="1400" dirty="0"/>
              <a:t>， </a:t>
            </a:r>
            <a:r>
              <a:rPr lang="en-US" altLang="zh-CN" sz="1400" dirty="0"/>
              <a:t>diff = 0x %x ( %d) bytes \n″</a:t>
            </a:r>
            <a:r>
              <a:rPr lang="zh-CN" altLang="en-US" sz="1400" dirty="0"/>
              <a:t>， </a:t>
            </a:r>
            <a:r>
              <a:rPr lang="en-US" altLang="zh-CN" sz="1400" dirty="0"/>
              <a:t>buf1 </a:t>
            </a:r>
            <a:r>
              <a:rPr lang="zh-CN" altLang="en-US" sz="1400" dirty="0"/>
              <a:t>， </a:t>
            </a:r>
            <a:r>
              <a:rPr lang="en-US" altLang="zh-CN" sz="1400" dirty="0"/>
              <a:t>buf2 </a:t>
            </a:r>
            <a:r>
              <a:rPr lang="zh-CN" altLang="en-US" sz="1400" dirty="0"/>
              <a:t>， </a:t>
            </a:r>
            <a:r>
              <a:rPr lang="en-US" altLang="zh-CN" sz="1400" dirty="0"/>
              <a:t>diff </a:t>
            </a:r>
            <a:r>
              <a:rPr lang="zh-CN" altLang="en-US" sz="1400" dirty="0"/>
              <a:t>， </a:t>
            </a:r>
            <a:r>
              <a:rPr lang="en-US" altLang="zh-CN" sz="1400" dirty="0"/>
              <a:t>diff) ;</a:t>
            </a:r>
          </a:p>
          <a:p>
            <a:pPr>
              <a:lnSpc>
                <a:spcPct val="80000"/>
              </a:lnSpc>
              <a:buFont typeface="Wingdings" panose="05000000000000000000" pitchFamily="2" charset="2"/>
              <a:buNone/>
            </a:pPr>
            <a:r>
              <a:rPr lang="en-US" altLang="zh-CN" sz="1400" dirty="0"/>
              <a:t>	/* </a:t>
            </a:r>
            <a:r>
              <a:rPr lang="zh-CN" altLang="en-US" sz="1400" dirty="0"/>
              <a:t>将</a:t>
            </a:r>
            <a:r>
              <a:rPr lang="en-US" altLang="zh-CN" sz="1400" dirty="0"/>
              <a:t>buf2 </a:t>
            </a:r>
            <a:r>
              <a:rPr lang="zh-CN" altLang="en-US" sz="1400" dirty="0"/>
              <a:t>用’</a:t>
            </a:r>
            <a:r>
              <a:rPr lang="en-US" altLang="zh-CN" sz="1400" dirty="0"/>
              <a:t>a’</a:t>
            </a:r>
            <a:r>
              <a:rPr lang="zh-CN" altLang="en-US" sz="1400" dirty="0"/>
              <a:t>填充 *</a:t>
            </a:r>
            <a:r>
              <a:rPr lang="en-US" altLang="zh-CN" sz="1400" dirty="0"/>
              <a:t>/</a:t>
            </a:r>
          </a:p>
          <a:p>
            <a:pPr>
              <a:lnSpc>
                <a:spcPct val="80000"/>
              </a:lnSpc>
              <a:buFont typeface="Wingdings" panose="05000000000000000000" pitchFamily="2" charset="2"/>
              <a:buNone/>
            </a:pPr>
            <a:r>
              <a:rPr lang="en-US" altLang="zh-CN" sz="1400" dirty="0"/>
              <a:t>	</a:t>
            </a:r>
            <a:r>
              <a:rPr lang="en-US" altLang="zh-CN" sz="1400" dirty="0" err="1"/>
              <a:t>memset</a:t>
            </a:r>
            <a:r>
              <a:rPr lang="en-US" altLang="zh-CN" sz="1400" dirty="0"/>
              <a:t> (buf2 </a:t>
            </a:r>
            <a:r>
              <a:rPr lang="zh-CN" altLang="en-US" sz="1400" dirty="0"/>
              <a:t>， ’</a:t>
            </a:r>
            <a:r>
              <a:rPr lang="en-US" altLang="zh-CN" sz="1400" dirty="0"/>
              <a:t>a’</a:t>
            </a:r>
            <a:r>
              <a:rPr lang="zh-CN" altLang="en-US" sz="1400" dirty="0"/>
              <a:t>， </a:t>
            </a:r>
            <a:r>
              <a:rPr lang="en-US" altLang="zh-CN" sz="1400" dirty="0"/>
              <a:t>BUFFER-SIZE - 1) </a:t>
            </a:r>
            <a:r>
              <a:rPr lang="zh-CN" altLang="en-US" sz="1400" dirty="0"/>
              <a:t>， </a:t>
            </a:r>
            <a:r>
              <a:rPr lang="en-US" altLang="zh-CN" sz="1400" dirty="0"/>
              <a:t>buf2[BUFFER-SIZE - 1 ] = ’\0’;</a:t>
            </a:r>
          </a:p>
          <a:p>
            <a:pPr>
              <a:lnSpc>
                <a:spcPct val="80000"/>
              </a:lnSpc>
              <a:buFont typeface="Wingdings" panose="05000000000000000000" pitchFamily="2" charset="2"/>
              <a:buNone/>
            </a:pPr>
            <a:r>
              <a:rPr lang="en-US" altLang="zh-CN" sz="1400" dirty="0"/>
              <a:t>	</a:t>
            </a:r>
            <a:r>
              <a:rPr lang="en-US" altLang="zh-CN" sz="1400" dirty="0" err="1"/>
              <a:t>printf</a:t>
            </a:r>
            <a:r>
              <a:rPr lang="en-US" altLang="zh-CN" sz="1400" dirty="0"/>
              <a:t> (″before overflow: buf2 = %s \n″</a:t>
            </a:r>
            <a:r>
              <a:rPr lang="zh-CN" altLang="en-US" sz="1400" dirty="0"/>
              <a:t>， </a:t>
            </a:r>
            <a:r>
              <a:rPr lang="en-US" altLang="zh-CN" sz="1400" dirty="0"/>
              <a:t>buf2) ;</a:t>
            </a:r>
          </a:p>
          <a:p>
            <a:pPr>
              <a:lnSpc>
                <a:spcPct val="80000"/>
              </a:lnSpc>
              <a:buFont typeface="Wingdings" panose="05000000000000000000" pitchFamily="2" charset="2"/>
              <a:buNone/>
            </a:pPr>
            <a:r>
              <a:rPr lang="en-US" altLang="zh-CN" sz="1400" dirty="0"/>
              <a:t>	/* </a:t>
            </a:r>
            <a:r>
              <a:rPr lang="zh-CN" altLang="en-US" sz="1400" dirty="0"/>
              <a:t>用</a:t>
            </a:r>
            <a:r>
              <a:rPr lang="en-US" altLang="zh-CN" sz="1400" dirty="0"/>
              <a:t>diff + OVERLAYSIZE </a:t>
            </a:r>
            <a:r>
              <a:rPr lang="zh-CN" altLang="en-US" sz="1400" dirty="0"/>
              <a:t>个’</a:t>
            </a:r>
            <a:r>
              <a:rPr lang="en-US" altLang="zh-CN" sz="1400" dirty="0"/>
              <a:t>b’</a:t>
            </a:r>
            <a:r>
              <a:rPr lang="zh-CN" altLang="en-US" sz="1400" dirty="0"/>
              <a:t>填充</a:t>
            </a:r>
            <a:r>
              <a:rPr lang="en-US" altLang="zh-CN" sz="1400" dirty="0"/>
              <a:t>buf1 */</a:t>
            </a:r>
          </a:p>
          <a:p>
            <a:pPr>
              <a:lnSpc>
                <a:spcPct val="80000"/>
              </a:lnSpc>
              <a:buFont typeface="Wingdings" panose="05000000000000000000" pitchFamily="2" charset="2"/>
              <a:buNone/>
            </a:pPr>
            <a:r>
              <a:rPr lang="en-US" altLang="zh-CN" sz="1400" dirty="0"/>
              <a:t>	</a:t>
            </a:r>
            <a:r>
              <a:rPr lang="en-US" altLang="zh-CN" sz="1400" dirty="0" err="1"/>
              <a:t>memset</a:t>
            </a:r>
            <a:r>
              <a:rPr lang="en-US" altLang="zh-CN" sz="1400" dirty="0"/>
              <a:t> (buf1 </a:t>
            </a:r>
            <a:r>
              <a:rPr lang="zh-CN" altLang="en-US" sz="1400" dirty="0"/>
              <a:t>， ’</a:t>
            </a:r>
            <a:r>
              <a:rPr lang="en-US" altLang="zh-CN" sz="1400" dirty="0"/>
              <a:t>b’</a:t>
            </a:r>
            <a:r>
              <a:rPr lang="zh-CN" altLang="en-US" sz="1400" dirty="0"/>
              <a:t>， </a:t>
            </a:r>
            <a:r>
              <a:rPr lang="en-US" altLang="zh-CN" sz="1400" dirty="0"/>
              <a:t>(u-</a:t>
            </a:r>
            <a:r>
              <a:rPr lang="en-US" altLang="zh-CN" sz="1400" dirty="0" err="1"/>
              <a:t>int</a:t>
            </a:r>
            <a:r>
              <a:rPr lang="en-US" altLang="zh-CN" sz="1400" dirty="0"/>
              <a:t>) (diff + OVERLAYSIZE) ) ;</a:t>
            </a:r>
          </a:p>
          <a:p>
            <a:pPr>
              <a:lnSpc>
                <a:spcPct val="80000"/>
              </a:lnSpc>
              <a:buFont typeface="Wingdings" panose="05000000000000000000" pitchFamily="2" charset="2"/>
              <a:buNone/>
            </a:pPr>
            <a:r>
              <a:rPr lang="en-US" altLang="zh-CN" sz="1400" dirty="0"/>
              <a:t>	</a:t>
            </a:r>
            <a:r>
              <a:rPr lang="en-US" altLang="zh-CN" sz="1400" dirty="0" err="1"/>
              <a:t>printf</a:t>
            </a:r>
            <a:r>
              <a:rPr lang="en-US" altLang="zh-CN" sz="1400" dirty="0"/>
              <a:t> (″after overflow: buf2 = %s \n″</a:t>
            </a:r>
            <a:r>
              <a:rPr lang="zh-CN" altLang="en-US" sz="1400" dirty="0"/>
              <a:t>， </a:t>
            </a:r>
            <a:r>
              <a:rPr lang="en-US" altLang="zh-CN" sz="1400" dirty="0"/>
              <a:t>buf2) ;</a:t>
            </a:r>
          </a:p>
          <a:p>
            <a:pPr>
              <a:lnSpc>
                <a:spcPct val="80000"/>
              </a:lnSpc>
              <a:buFont typeface="Wingdings" panose="05000000000000000000" pitchFamily="2" charset="2"/>
              <a:buNone/>
            </a:pPr>
            <a:r>
              <a:rPr lang="en-US" altLang="zh-CN" sz="1400" dirty="0"/>
              <a:t>	return 0 ;</a:t>
            </a:r>
          </a:p>
          <a:p>
            <a:pPr>
              <a:lnSpc>
                <a:spcPct val="80000"/>
              </a:lnSpc>
              <a:buFont typeface="Wingdings" panose="05000000000000000000" pitchFamily="2" charset="2"/>
              <a:buNone/>
            </a:pPr>
            <a:r>
              <a:rPr lang="en-US" altLang="zh-CN" sz="1400" dirty="0"/>
              <a:t>} </a:t>
            </a:r>
            <a:endParaRPr lang="zh-CN" alt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堆溢出实例</a:t>
            </a:r>
          </a:p>
        </p:txBody>
      </p:sp>
      <p:sp>
        <p:nvSpPr>
          <p:cNvPr id="37891" name="Rectangle 3"/>
          <p:cNvSpPr>
            <a:spLocks noGrp="1" noChangeArrowheads="1"/>
          </p:cNvSpPr>
          <p:nvPr>
            <p:ph type="body" idx="1"/>
          </p:nvPr>
        </p:nvSpPr>
        <p:spPr/>
        <p:txBody>
          <a:bodyPr/>
          <a:lstStyle/>
          <a:p>
            <a:pPr>
              <a:lnSpc>
                <a:spcPct val="90000"/>
              </a:lnSpc>
            </a:pPr>
            <a:r>
              <a:rPr lang="zh-CN" altLang="en-US"/>
              <a:t>运行结果：</a:t>
            </a:r>
          </a:p>
          <a:p>
            <a:pPr>
              <a:lnSpc>
                <a:spcPct val="90000"/>
              </a:lnSpc>
              <a:buFont typeface="Wingdings" panose="05000000000000000000" pitchFamily="2" charset="2"/>
              <a:buNone/>
            </a:pPr>
            <a:r>
              <a:rPr lang="en-US" altLang="zh-CN" sz="1800"/>
              <a:t>      / users/ test 41 % . / heap1</a:t>
            </a:r>
          </a:p>
          <a:p>
            <a:pPr>
              <a:lnSpc>
                <a:spcPct val="90000"/>
              </a:lnSpc>
              <a:buFont typeface="Wingdings" panose="05000000000000000000" pitchFamily="2" charset="2"/>
              <a:buNone/>
            </a:pPr>
            <a:r>
              <a:rPr lang="en-US" altLang="zh-CN" sz="1800"/>
              <a:t>      buf1 = 0x8049858 </a:t>
            </a:r>
            <a:r>
              <a:rPr lang="zh-CN" altLang="en-US" sz="1800"/>
              <a:t>， </a:t>
            </a:r>
            <a:r>
              <a:rPr lang="en-US" altLang="zh-CN" sz="1800"/>
              <a:t>buf2 = 0x8049870 </a:t>
            </a:r>
            <a:r>
              <a:rPr lang="zh-CN" altLang="en-US" sz="1800"/>
              <a:t>， </a:t>
            </a:r>
            <a:r>
              <a:rPr lang="en-US" altLang="zh-CN" sz="1800"/>
              <a:t>diff = 0x18 (24) bytes</a:t>
            </a:r>
          </a:p>
          <a:p>
            <a:pPr>
              <a:lnSpc>
                <a:spcPct val="90000"/>
              </a:lnSpc>
              <a:buFont typeface="Wingdings" panose="05000000000000000000" pitchFamily="2" charset="2"/>
              <a:buNone/>
            </a:pPr>
            <a:r>
              <a:rPr lang="en-US" altLang="zh-CN" sz="1800"/>
              <a:t>      before overflow: buf2 = aaaaaaaaaaaaaaa</a:t>
            </a:r>
          </a:p>
          <a:p>
            <a:pPr>
              <a:lnSpc>
                <a:spcPct val="90000"/>
              </a:lnSpc>
              <a:buFont typeface="Wingdings" panose="05000000000000000000" pitchFamily="2" charset="2"/>
              <a:buNone/>
            </a:pPr>
            <a:r>
              <a:rPr lang="en-US" altLang="zh-CN" sz="1800"/>
              <a:t>      after overflow: buf2 = bbbbbbbbaaaaaaa</a:t>
            </a:r>
          </a:p>
          <a:p>
            <a:pPr>
              <a:lnSpc>
                <a:spcPct val="90000"/>
              </a:lnSpc>
            </a:pPr>
            <a:r>
              <a:rPr lang="zh-CN" altLang="en-US"/>
              <a:t>我们看到，</a:t>
            </a:r>
            <a:r>
              <a:rPr lang="en-US" altLang="zh-CN"/>
              <a:t>buf2</a:t>
            </a:r>
            <a:r>
              <a:rPr lang="zh-CN" altLang="en-US"/>
              <a:t>的前八个字节被覆盖了，这是因为往</a:t>
            </a:r>
            <a:r>
              <a:rPr lang="en-US" altLang="zh-CN"/>
              <a:t>buf1</a:t>
            </a:r>
            <a:r>
              <a:rPr lang="zh-CN" altLang="en-US"/>
              <a:t>中填写的数据超出了它的边界进入了</a:t>
            </a:r>
            <a:r>
              <a:rPr lang="en-US" altLang="zh-CN"/>
              <a:t>buf2</a:t>
            </a:r>
            <a:r>
              <a:rPr lang="zh-CN" altLang="en-US"/>
              <a:t>的范围。由于</a:t>
            </a:r>
            <a:r>
              <a:rPr lang="en-US" altLang="zh-CN"/>
              <a:t>buf2</a:t>
            </a:r>
            <a:r>
              <a:rPr lang="zh-CN" altLang="en-US"/>
              <a:t>的数据仍然在有效的</a:t>
            </a:r>
            <a:r>
              <a:rPr lang="en-US" altLang="zh-CN"/>
              <a:t>Heap</a:t>
            </a:r>
            <a:r>
              <a:rPr lang="zh-CN" altLang="en-US"/>
              <a:t>区内，程序仍然可以正常结束。</a:t>
            </a:r>
            <a:r>
              <a:rPr lang="en-US" altLang="zh-CN"/>
              <a:t> </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dirty="0"/>
              <a:t>堆溢出实例</a:t>
            </a:r>
          </a:p>
        </p:txBody>
      </p:sp>
      <p:sp>
        <p:nvSpPr>
          <p:cNvPr id="38915" name="Rectangle 3"/>
          <p:cNvSpPr>
            <a:spLocks noGrp="1" noChangeArrowheads="1"/>
          </p:cNvSpPr>
          <p:nvPr>
            <p:ph type="body" idx="1"/>
          </p:nvPr>
        </p:nvSpPr>
        <p:spPr/>
        <p:txBody>
          <a:bodyPr/>
          <a:lstStyle/>
          <a:p>
            <a:pPr>
              <a:lnSpc>
                <a:spcPct val="90000"/>
              </a:lnSpc>
            </a:pPr>
            <a:r>
              <a:rPr lang="zh-CN" altLang="en-US"/>
              <a:t>虽然</a:t>
            </a:r>
            <a:r>
              <a:rPr lang="en-US" altLang="zh-CN"/>
              <a:t>buf1</a:t>
            </a:r>
            <a:r>
              <a:rPr lang="zh-CN" altLang="en-US"/>
              <a:t>和</a:t>
            </a:r>
            <a:r>
              <a:rPr lang="en-US" altLang="zh-CN"/>
              <a:t>buf2</a:t>
            </a:r>
            <a:r>
              <a:rPr lang="zh-CN" altLang="en-US"/>
              <a:t>是相继分配的，但它们并不是紧挨着的，而是有八个字节的间距。这是因为，使用</a:t>
            </a:r>
            <a:r>
              <a:rPr lang="en-US" altLang="zh-CN"/>
              <a:t>malloc()</a:t>
            </a:r>
            <a:r>
              <a:rPr lang="zh-CN" altLang="en-US"/>
              <a:t>动态分配内存时，系统向用户返回一个内存地址，实际上在这个地址前面通常还有</a:t>
            </a:r>
            <a:r>
              <a:rPr lang="en-US" altLang="zh-CN"/>
              <a:t>8</a:t>
            </a:r>
            <a:r>
              <a:rPr lang="zh-CN" altLang="en-US"/>
              <a:t>字节的内部结构，用来记录分配的块长度、上一个堆的字节数以及一些标志等。这个间距可能随不同的系统环境而不同。</a:t>
            </a:r>
            <a:r>
              <a:rPr lang="en-US" altLang="zh-CN"/>
              <a:t>buf1</a:t>
            </a:r>
            <a:r>
              <a:rPr lang="zh-CN" altLang="en-US"/>
              <a:t>溢出后，</a:t>
            </a:r>
            <a:r>
              <a:rPr lang="en-US" altLang="zh-CN"/>
              <a:t>buf2</a:t>
            </a:r>
            <a:r>
              <a:rPr lang="zh-CN" altLang="en-US"/>
              <a:t>的前</a:t>
            </a:r>
            <a:r>
              <a:rPr lang="en-US" altLang="zh-CN"/>
              <a:t>8</a:t>
            </a:r>
            <a:r>
              <a:rPr lang="zh-CN" altLang="en-US"/>
              <a:t>字节也被改写为</a:t>
            </a:r>
            <a:r>
              <a:rPr lang="en-US" altLang="zh-CN"/>
              <a:t>bbbbbbbb</a:t>
            </a:r>
            <a:r>
              <a:rPr lang="zh-CN" altLang="en-US"/>
              <a:t>，</a:t>
            </a:r>
            <a:r>
              <a:rPr lang="en-US" altLang="zh-CN"/>
              <a:t>buf2</a:t>
            </a:r>
            <a:r>
              <a:rPr lang="zh-CN" altLang="en-US"/>
              <a:t>内部的部分内容也被修改为</a:t>
            </a:r>
            <a:r>
              <a:rPr lang="en-US" altLang="zh-CN"/>
              <a:t>b</a:t>
            </a:r>
            <a:r>
              <a:rPr lang="zh-CN" altLang="en-US"/>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dirty="0"/>
              <a:t>堆溢出实例</a:t>
            </a:r>
          </a:p>
        </p:txBody>
      </p:sp>
      <p:sp>
        <p:nvSpPr>
          <p:cNvPr id="39939" name="Rectangle 3"/>
          <p:cNvSpPr>
            <a:spLocks noGrp="1" noChangeArrowheads="1"/>
          </p:cNvSpPr>
          <p:nvPr>
            <p:ph type="body" idx="1"/>
          </p:nvPr>
        </p:nvSpPr>
        <p:spPr/>
        <p:txBody>
          <a:bodyPr/>
          <a:lstStyle/>
          <a:p>
            <a:r>
              <a:rPr lang="zh-CN" altLang="en-US"/>
              <a:t>示意图：</a:t>
            </a:r>
          </a:p>
          <a:p>
            <a:endParaRPr lang="zh-CN" altLang="en-US"/>
          </a:p>
          <a:p>
            <a:endParaRPr lang="zh-CN" altLang="en-US"/>
          </a:p>
        </p:txBody>
      </p:sp>
      <p:pic>
        <p:nvPicPr>
          <p:cNvPr id="39940" name="Picture 4" descr="安全8"/>
          <p:cNvPicPr>
            <a:picLocks noChangeAspect="1" noChangeArrowheads="1"/>
          </p:cNvPicPr>
          <p:nvPr/>
        </p:nvPicPr>
        <p:blipFill>
          <a:blip r:embed="rId2" cstate="print"/>
          <a:srcRect/>
          <a:stretch>
            <a:fillRect/>
          </a:stretch>
        </p:blipFill>
        <p:spPr bwMode="auto">
          <a:xfrm>
            <a:off x="539750" y="2565400"/>
            <a:ext cx="8247063" cy="176053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idx="4294967295"/>
          </p:nvPr>
        </p:nvSpPr>
        <p:spPr/>
        <p:txBody>
          <a:bodyPr/>
          <a:lstStyle/>
          <a:p>
            <a:r>
              <a:rPr lang="zh-CN" altLang="en-US" dirty="0"/>
              <a:t>堆溢出</a:t>
            </a:r>
          </a:p>
        </p:txBody>
      </p:sp>
      <p:sp>
        <p:nvSpPr>
          <p:cNvPr id="40963" name="内容占位符 2"/>
          <p:cNvSpPr>
            <a:spLocks noGrp="1"/>
          </p:cNvSpPr>
          <p:nvPr>
            <p:ph idx="4294967295"/>
          </p:nvPr>
        </p:nvSpPr>
        <p:spPr/>
        <p:txBody>
          <a:bodyPr/>
          <a:lstStyle/>
          <a:p>
            <a:r>
              <a:rPr lang="zh-CN" altLang="en-US"/>
              <a:t>堆溢出不如栈溢出流行，原因在于</a:t>
            </a:r>
          </a:p>
          <a:p>
            <a:pPr lvl="1"/>
            <a:r>
              <a:rPr lang="zh-CN" altLang="en-US"/>
              <a:t>比栈溢出难度更大</a:t>
            </a:r>
          </a:p>
          <a:p>
            <a:pPr lvl="1"/>
            <a:r>
              <a:rPr lang="zh-CN" altLang="en-US"/>
              <a:t>需要结合其他的技术</a:t>
            </a:r>
            <a:endParaRPr lang="en-US" altLang="zh-CN"/>
          </a:p>
          <a:p>
            <a:pPr lvl="1"/>
            <a:r>
              <a:rPr lang="zh-CN" altLang="en-US"/>
              <a:t>对于内存中变量的组织方式有一定的要求</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8638" y="2714625"/>
            <a:ext cx="4706937" cy="1035050"/>
          </a:xfrm>
        </p:spPr>
        <p:txBody>
          <a:bodyPr/>
          <a:lstStyle/>
          <a:p>
            <a:r>
              <a:rPr lang="zh-CN" altLang="en-US" dirty="0">
                <a:solidFill>
                  <a:srgbClr val="FF0000"/>
                </a:solidFill>
              </a:rPr>
              <a:t>三、</a:t>
            </a:r>
            <a:r>
              <a:rPr lang="en-US" altLang="zh-CN" dirty="0">
                <a:solidFill>
                  <a:srgbClr val="FF0000"/>
                </a:solidFill>
              </a:rPr>
              <a:t>BSS</a:t>
            </a:r>
            <a:r>
              <a:rPr lang="zh-CN" altLang="en-US" dirty="0">
                <a:solidFill>
                  <a:srgbClr val="FF0000"/>
                </a:solidFill>
              </a:rPr>
              <a:t>段溢出</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dirty="0"/>
              <a:t>BSS</a:t>
            </a:r>
            <a:r>
              <a:rPr lang="zh-CN" altLang="en-US" dirty="0"/>
              <a:t>溢出</a:t>
            </a:r>
          </a:p>
        </p:txBody>
      </p:sp>
      <p:sp>
        <p:nvSpPr>
          <p:cNvPr id="41987" name="Rectangle 3"/>
          <p:cNvSpPr>
            <a:spLocks noGrp="1" noChangeArrowheads="1"/>
          </p:cNvSpPr>
          <p:nvPr>
            <p:ph type="body" idx="1"/>
          </p:nvPr>
        </p:nvSpPr>
        <p:spPr>
          <a:xfrm>
            <a:off x="658813" y="1430338"/>
            <a:ext cx="7772400" cy="4360862"/>
          </a:xfrm>
        </p:spPr>
        <p:txBody>
          <a:bodyPr/>
          <a:lstStyle/>
          <a:p>
            <a:pPr>
              <a:lnSpc>
                <a:spcPct val="80000"/>
              </a:lnSpc>
            </a:pPr>
            <a:r>
              <a:rPr lang="en-US" altLang="zh-CN" sz="2600" dirty="0"/>
              <a:t>.</a:t>
            </a:r>
            <a:r>
              <a:rPr lang="en-US" altLang="zh-CN" sz="2600" dirty="0" err="1"/>
              <a:t>bss</a:t>
            </a:r>
            <a:r>
              <a:rPr lang="zh-CN" altLang="en-US" sz="2600" dirty="0"/>
              <a:t>段存放全局和静态的未初始化变量，其分配比较简单，变量与变量之间是连续存放的，没有保留空间。</a:t>
            </a:r>
          </a:p>
          <a:p>
            <a:pPr>
              <a:lnSpc>
                <a:spcPct val="80000"/>
              </a:lnSpc>
            </a:pPr>
            <a:r>
              <a:rPr lang="zh-CN" altLang="en-US" sz="2600" dirty="0"/>
              <a:t>下面这样定义的两个字符数组即是位于</a:t>
            </a:r>
            <a:r>
              <a:rPr lang="en-US" altLang="zh-CN" sz="2600" dirty="0"/>
              <a:t>BSS</a:t>
            </a:r>
            <a:r>
              <a:rPr lang="zh-CN" altLang="en-US" sz="2600" dirty="0"/>
              <a:t>段：</a:t>
            </a:r>
          </a:p>
          <a:p>
            <a:pPr>
              <a:lnSpc>
                <a:spcPct val="80000"/>
              </a:lnSpc>
              <a:buFont typeface="Wingdings" panose="05000000000000000000" pitchFamily="2" charset="2"/>
              <a:buNone/>
            </a:pPr>
            <a:r>
              <a:rPr lang="en-US" altLang="zh-CN" sz="2600" dirty="0"/>
              <a:t>    static char buf1[16]</a:t>
            </a:r>
            <a:r>
              <a:rPr lang="zh-CN" altLang="en-US" sz="2600" dirty="0"/>
              <a:t>，</a:t>
            </a:r>
            <a:r>
              <a:rPr lang="en-US" altLang="zh-CN" sz="2600" dirty="0"/>
              <a:t>buf2[16]</a:t>
            </a:r>
            <a:r>
              <a:rPr lang="zh-CN" altLang="en-US" sz="2600" dirty="0"/>
              <a:t>；</a:t>
            </a:r>
          </a:p>
          <a:p>
            <a:pPr>
              <a:lnSpc>
                <a:spcPct val="80000"/>
              </a:lnSpc>
            </a:pPr>
            <a:r>
              <a:rPr lang="zh-CN" altLang="en-US" sz="2600" dirty="0"/>
              <a:t>如果事先向</a:t>
            </a:r>
            <a:r>
              <a:rPr lang="en-US" altLang="zh-CN" sz="2600" dirty="0"/>
              <a:t>buf2</a:t>
            </a:r>
            <a:r>
              <a:rPr lang="zh-CN" altLang="en-US" sz="2600" dirty="0"/>
              <a:t>中写入</a:t>
            </a:r>
            <a:r>
              <a:rPr lang="en-US" altLang="zh-CN" sz="2600" dirty="0"/>
              <a:t>16</a:t>
            </a:r>
            <a:r>
              <a:rPr lang="zh-CN" altLang="en-US" sz="2600" dirty="0"/>
              <a:t>个字符</a:t>
            </a:r>
            <a:r>
              <a:rPr lang="en-US" altLang="zh-CN" sz="2600" dirty="0"/>
              <a:t>A</a:t>
            </a:r>
            <a:r>
              <a:rPr lang="zh-CN" altLang="en-US" sz="2600" dirty="0"/>
              <a:t>，之后再往</a:t>
            </a:r>
            <a:r>
              <a:rPr lang="en-US" altLang="zh-CN" sz="2600" dirty="0"/>
              <a:t>buf1</a:t>
            </a:r>
            <a:r>
              <a:rPr lang="zh-CN" altLang="en-US" sz="2600" dirty="0"/>
              <a:t>中写入</a:t>
            </a:r>
            <a:r>
              <a:rPr lang="en-US" altLang="zh-CN" sz="2600" dirty="0"/>
              <a:t>24</a:t>
            </a:r>
            <a:r>
              <a:rPr lang="zh-CN" altLang="en-US" sz="2600" dirty="0"/>
              <a:t>个</a:t>
            </a:r>
            <a:r>
              <a:rPr lang="en-US" altLang="zh-CN" sz="2600" dirty="0"/>
              <a:t>B</a:t>
            </a:r>
            <a:r>
              <a:rPr lang="zh-CN" altLang="en-US" sz="2600" dirty="0"/>
              <a:t>，由于变量之间是连续存放的，静态字符数组</a:t>
            </a:r>
            <a:r>
              <a:rPr lang="en-US" altLang="zh-CN" sz="2600" dirty="0"/>
              <a:t>buf1</a:t>
            </a:r>
            <a:r>
              <a:rPr lang="zh-CN" altLang="en-US" sz="2600" dirty="0"/>
              <a:t>溢出后，就会覆盖其相邻区域字符数组</a:t>
            </a:r>
            <a:r>
              <a:rPr lang="en-US" altLang="zh-CN" sz="2600" dirty="0"/>
              <a:t>buf2</a:t>
            </a:r>
            <a:r>
              <a:rPr lang="zh-CN" altLang="en-US" sz="2600" dirty="0"/>
              <a:t>的值。利用这一点，攻击者可以通过改写</a:t>
            </a:r>
            <a:r>
              <a:rPr lang="en-US" altLang="zh-CN" sz="2600" dirty="0"/>
              <a:t>BSS</a:t>
            </a:r>
            <a:r>
              <a:rPr lang="zh-CN" altLang="en-US" sz="2600" dirty="0"/>
              <a:t>中的指针或函数指针等方式，改变程序原先的执行流程，使指针跳转到特定的内存地址并执行指定操作。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8637" y="2714625"/>
            <a:ext cx="6230937" cy="1035050"/>
          </a:xfrm>
        </p:spPr>
        <p:txBody>
          <a:bodyPr/>
          <a:lstStyle/>
          <a:p>
            <a:r>
              <a:rPr lang="zh-CN" altLang="en-US" dirty="0">
                <a:solidFill>
                  <a:srgbClr val="FF0000"/>
                </a:solidFill>
              </a:rPr>
              <a:t>四、格式化字符串溢出</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t>什么是格式化串溢出</a:t>
            </a:r>
          </a:p>
        </p:txBody>
      </p:sp>
      <p:sp>
        <p:nvSpPr>
          <p:cNvPr id="43011" name="Rectangle 3"/>
          <p:cNvSpPr>
            <a:spLocks noGrp="1" noChangeArrowheads="1"/>
          </p:cNvSpPr>
          <p:nvPr>
            <p:ph type="body" idx="1"/>
          </p:nvPr>
        </p:nvSpPr>
        <p:spPr>
          <a:xfrm>
            <a:off x="620713" y="1316037"/>
            <a:ext cx="7772400" cy="5075237"/>
          </a:xfrm>
        </p:spPr>
        <p:txBody>
          <a:bodyPr/>
          <a:lstStyle/>
          <a:p>
            <a:r>
              <a:rPr lang="zh-CN" altLang="en-US" sz="2400" dirty="0"/>
              <a:t>与前面三种溢出不同的是，这种溢出漏洞是利用了编程语言自身存在的安全问题。格式化串溢出源自*</a:t>
            </a:r>
            <a:r>
              <a:rPr lang="en-US" altLang="zh-CN" sz="2400" dirty="0" err="1"/>
              <a:t>printf</a:t>
            </a:r>
            <a:r>
              <a:rPr lang="en-US" altLang="zh-CN" sz="2400" dirty="0"/>
              <a:t>()</a:t>
            </a:r>
            <a:r>
              <a:rPr lang="zh-CN" altLang="en-US" sz="2400" dirty="0"/>
              <a:t>类函数的参数格式问题（如</a:t>
            </a:r>
            <a:r>
              <a:rPr lang="en-US" altLang="zh-CN" sz="2400" dirty="0" err="1"/>
              <a:t>printf</a:t>
            </a:r>
            <a:r>
              <a:rPr lang="zh-CN" altLang="en-US" sz="2400" dirty="0"/>
              <a:t>、</a:t>
            </a:r>
            <a:r>
              <a:rPr lang="en-US" altLang="zh-CN" sz="2400" dirty="0" err="1"/>
              <a:t>fprintf</a:t>
            </a:r>
            <a:r>
              <a:rPr lang="zh-CN" altLang="en-US" sz="2400" dirty="0"/>
              <a:t>、</a:t>
            </a:r>
            <a:r>
              <a:rPr lang="en-US" altLang="zh-CN" sz="2400" dirty="0" err="1"/>
              <a:t>sprintf</a:t>
            </a:r>
            <a:r>
              <a:rPr lang="zh-CN" altLang="en-US" sz="2400" dirty="0"/>
              <a:t>等）。</a:t>
            </a:r>
          </a:p>
          <a:p>
            <a:r>
              <a:rPr lang="en-US" altLang="zh-CN" sz="2000" dirty="0" err="1"/>
              <a:t>int</a:t>
            </a:r>
            <a:r>
              <a:rPr lang="en-US" altLang="zh-CN" sz="2000" dirty="0"/>
              <a:t> </a:t>
            </a:r>
            <a:r>
              <a:rPr lang="en-US" altLang="zh-CN" sz="2000" dirty="0" err="1"/>
              <a:t>printf</a:t>
            </a:r>
            <a:r>
              <a:rPr lang="en-US" altLang="zh-CN" sz="2000" dirty="0"/>
              <a:t> (const char *format, arg1, arg2, …);</a:t>
            </a:r>
          </a:p>
          <a:p>
            <a:pPr>
              <a:buFont typeface="Wingdings" panose="05000000000000000000" pitchFamily="2" charset="2"/>
              <a:buNone/>
            </a:pPr>
            <a:r>
              <a:rPr lang="zh-CN" altLang="en-US" sz="2400" dirty="0"/>
              <a:t>     它们将根据</a:t>
            </a:r>
            <a:r>
              <a:rPr lang="en-US" altLang="zh-CN" sz="2400" dirty="0"/>
              <a:t>format</a:t>
            </a:r>
            <a:r>
              <a:rPr lang="zh-CN" altLang="en-US" sz="2400" dirty="0"/>
              <a:t>的内容（</a:t>
            </a:r>
            <a:r>
              <a:rPr lang="en-US" altLang="zh-CN" sz="2400" dirty="0"/>
              <a:t>%s</a:t>
            </a:r>
            <a:r>
              <a:rPr lang="zh-CN" altLang="en-US" sz="2400" dirty="0"/>
              <a:t>，</a:t>
            </a:r>
            <a:r>
              <a:rPr lang="en-US" altLang="zh-CN" sz="2400" dirty="0"/>
              <a:t>%d</a:t>
            </a:r>
            <a:r>
              <a:rPr lang="zh-CN" altLang="en-US" sz="2400" dirty="0"/>
              <a:t>，</a:t>
            </a:r>
            <a:r>
              <a:rPr lang="en-US" altLang="zh-CN" sz="2400" dirty="0"/>
              <a:t>%p</a:t>
            </a:r>
            <a:r>
              <a:rPr lang="zh-CN" altLang="en-US" sz="2400" dirty="0"/>
              <a:t>，</a:t>
            </a:r>
            <a:r>
              <a:rPr lang="en-US" altLang="zh-CN" sz="2400" dirty="0"/>
              <a:t>%x</a:t>
            </a:r>
            <a:r>
              <a:rPr lang="zh-CN" altLang="en-US" sz="2400" dirty="0"/>
              <a:t>，</a:t>
            </a:r>
            <a:r>
              <a:rPr lang="en-US" altLang="zh-CN" sz="2400" dirty="0"/>
              <a:t>%n</a:t>
            </a:r>
            <a:r>
              <a:rPr lang="zh-CN" altLang="en-US" sz="2400" dirty="0"/>
              <a:t>，</a:t>
            </a:r>
            <a:r>
              <a:rPr lang="en-US" altLang="zh-CN" sz="2400" dirty="0"/>
              <a:t>…</a:t>
            </a:r>
            <a:r>
              <a:rPr lang="zh-CN" altLang="en-US" sz="2400" dirty="0"/>
              <a:t>），将数据格式化后输出。</a:t>
            </a:r>
          </a:p>
          <a:p>
            <a:r>
              <a:rPr lang="zh-CN" altLang="en-US" sz="2400" dirty="0"/>
              <a:t>问题在于：*</a:t>
            </a:r>
            <a:r>
              <a:rPr lang="en-US" altLang="zh-CN" sz="2400" dirty="0" err="1"/>
              <a:t>printf</a:t>
            </a:r>
            <a:r>
              <a:rPr lang="en-US" altLang="zh-CN" sz="2400" dirty="0"/>
              <a:t>()</a:t>
            </a:r>
            <a:r>
              <a:rPr lang="zh-CN" altLang="en-US" sz="2400" dirty="0"/>
              <a:t>函数并不能确定数据参数</a:t>
            </a:r>
            <a:r>
              <a:rPr lang="en-US" altLang="zh-CN" sz="2400" dirty="0"/>
              <a:t>arg1</a:t>
            </a:r>
            <a:r>
              <a:rPr lang="zh-CN" altLang="en-US" sz="2400" dirty="0"/>
              <a:t>，</a:t>
            </a:r>
            <a:r>
              <a:rPr lang="en-US" altLang="zh-CN" sz="2400" dirty="0"/>
              <a:t>arg2</a:t>
            </a:r>
            <a:r>
              <a:rPr lang="zh-CN" altLang="en-US" sz="2400" dirty="0"/>
              <a:t>，</a:t>
            </a:r>
            <a:r>
              <a:rPr lang="en-US" altLang="zh-CN" sz="2400" dirty="0"/>
              <a:t>…</a:t>
            </a:r>
            <a:r>
              <a:rPr lang="zh-CN" altLang="en-US" sz="2400" dirty="0"/>
              <a:t>究竟在什么地方结束，即函数本身不知道参数的个数，而只会根据</a:t>
            </a:r>
            <a:r>
              <a:rPr lang="en-US" altLang="zh-CN" sz="2400" dirty="0"/>
              <a:t>format</a:t>
            </a:r>
            <a:r>
              <a:rPr lang="zh-CN" altLang="en-US" sz="2400" dirty="0"/>
              <a:t>中打印格式的数目依次打印堆栈中参数</a:t>
            </a:r>
            <a:r>
              <a:rPr lang="en-US" altLang="zh-CN" sz="2400" dirty="0"/>
              <a:t>format</a:t>
            </a:r>
            <a:r>
              <a:rPr lang="zh-CN" altLang="en-US" sz="2400" dirty="0"/>
              <a:t>后面地址的内容。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C9C4AFB-8CA2-4230-A44D-0865375F6059}"/>
              </a:ext>
            </a:extLst>
          </p:cNvPr>
          <p:cNvSpPr>
            <a:spLocks noGrp="1"/>
          </p:cNvSpPr>
          <p:nvPr>
            <p:ph idx="1"/>
          </p:nvPr>
        </p:nvSpPr>
        <p:spPr>
          <a:xfrm>
            <a:off x="685800" y="1371600"/>
            <a:ext cx="8458200" cy="4114800"/>
          </a:xfrm>
        </p:spPr>
        <p:txBody>
          <a:bodyPr/>
          <a:lstStyle/>
          <a:p>
            <a:pPr marL="0" indent="0">
              <a:buNone/>
            </a:pPr>
            <a:r>
              <a:rPr lang="en-US" altLang="zh-CN" sz="1600" dirty="0"/>
              <a:t>#include &lt;</a:t>
            </a:r>
            <a:r>
              <a:rPr lang="en-US" altLang="zh-CN" sz="1600" dirty="0" err="1"/>
              <a:t>stdio.h</a:t>
            </a:r>
            <a:r>
              <a:rPr lang="en-US" altLang="zh-CN" sz="1600" dirty="0"/>
              <a:t>&gt;</a:t>
            </a:r>
          </a:p>
          <a:p>
            <a:pPr marL="0" indent="0">
              <a:buNone/>
            </a:pPr>
            <a:r>
              <a:rPr lang="en-US" altLang="zh-CN" sz="1600" dirty="0"/>
              <a:t>#include &lt;</a:t>
            </a:r>
            <a:r>
              <a:rPr lang="en-US" altLang="zh-CN" sz="1600" dirty="0" err="1"/>
              <a:t>string.h</a:t>
            </a:r>
            <a:r>
              <a:rPr lang="en-US" altLang="zh-CN" sz="1600" dirty="0"/>
              <a:t>&gt;</a:t>
            </a:r>
          </a:p>
          <a:p>
            <a:pPr marL="0" indent="0">
              <a:buNone/>
            </a:pPr>
            <a:r>
              <a:rPr lang="en-US" altLang="zh-CN" sz="1600" dirty="0"/>
              <a:t>int main( int </a:t>
            </a:r>
            <a:r>
              <a:rPr lang="en-US" altLang="zh-CN" sz="1600" dirty="0" err="1"/>
              <a:t>argc</a:t>
            </a:r>
            <a:r>
              <a:rPr lang="en-US" altLang="zh-CN" sz="1600" dirty="0"/>
              <a:t>, char * </a:t>
            </a:r>
            <a:r>
              <a:rPr lang="en-US" altLang="zh-CN" sz="1600" dirty="0" err="1"/>
              <a:t>argv</a:t>
            </a:r>
            <a:r>
              <a:rPr lang="en-US" altLang="zh-CN" sz="1600" dirty="0"/>
              <a:t>[ ] )</a:t>
            </a:r>
          </a:p>
          <a:p>
            <a:pPr marL="0" indent="0">
              <a:buNone/>
            </a:pPr>
            <a:r>
              <a:rPr lang="en-US" altLang="zh-CN" sz="1600" dirty="0"/>
              <a:t>{</a:t>
            </a:r>
          </a:p>
          <a:p>
            <a:pPr marL="0" indent="0">
              <a:buNone/>
            </a:pPr>
            <a:r>
              <a:rPr lang="en-US" altLang="zh-CN" sz="1600" dirty="0"/>
              <a:t>       char buff[1024];</a:t>
            </a:r>
          </a:p>
          <a:p>
            <a:pPr marL="400050" lvl="1" indent="0">
              <a:buNone/>
            </a:pPr>
            <a:r>
              <a:rPr lang="en-US" altLang="zh-CN" sz="1200" dirty="0" err="1"/>
              <a:t>strncpy</a:t>
            </a:r>
            <a:r>
              <a:rPr lang="en-US" altLang="zh-CN" sz="1200" dirty="0"/>
              <a:t>(</a:t>
            </a:r>
            <a:r>
              <a:rPr lang="en-US" altLang="zh-CN" sz="1200" dirty="0" err="1"/>
              <a:t>buff,argv</a:t>
            </a:r>
            <a:r>
              <a:rPr lang="en-US" altLang="zh-CN" sz="1200" dirty="0"/>
              <a:t>[1],size(buff)-1);</a:t>
            </a:r>
          </a:p>
          <a:p>
            <a:pPr marL="400050" lvl="1" indent="0">
              <a:buNone/>
            </a:pPr>
            <a:r>
              <a:rPr lang="en-US" altLang="zh-CN" sz="1200" dirty="0" err="1"/>
              <a:t>printf</a:t>
            </a:r>
            <a:r>
              <a:rPr lang="en-US" altLang="zh-CN" sz="1200" dirty="0"/>
              <a:t>(buff);//</a:t>
            </a:r>
          </a:p>
          <a:p>
            <a:pPr marL="400050" lvl="1" indent="0">
              <a:buNone/>
            </a:pPr>
            <a:r>
              <a:rPr lang="en-US" altLang="zh-CN" sz="1200" dirty="0" err="1"/>
              <a:t>returun</a:t>
            </a:r>
            <a:r>
              <a:rPr lang="en-US" altLang="zh-CN" sz="1200" dirty="0"/>
              <a:t> 0;</a:t>
            </a:r>
          </a:p>
          <a:p>
            <a:pPr marL="0" indent="0">
              <a:buNone/>
            </a:pPr>
            <a:r>
              <a:rPr lang="en-US" altLang="zh-CN" sz="1600" dirty="0"/>
              <a:t>}</a:t>
            </a:r>
          </a:p>
          <a:p>
            <a:pPr marL="0" indent="0">
              <a:buNone/>
            </a:pPr>
            <a:r>
              <a:rPr lang="en-US" altLang="zh-CN" sz="1400" dirty="0"/>
              <a:t>FormatStr.exe  test  / FormatStr.exe  test-%x // FormatStr.exe  test-%s/ FormatStr.exe  test-%x-%x-%x</a:t>
            </a:r>
          </a:p>
          <a:p>
            <a:pPr marL="0" indent="0">
              <a:buNone/>
            </a:pPr>
            <a:r>
              <a:rPr lang="en-US" altLang="zh-CN" sz="1400" dirty="0"/>
              <a:t>     test                      test-12fecc                            test-test-%s                         test-12fecc-3a1662-7f</a:t>
            </a:r>
          </a:p>
          <a:p>
            <a:pPr marL="0" indent="0">
              <a:buNone/>
            </a:pP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xmlns="" id="{CE99F40C-9A58-4D8E-8E33-4296F208EC53}"/>
              </a:ext>
            </a:extLst>
          </p:cNvPr>
          <p:cNvSpPr>
            <a:spLocks noGrp="1"/>
          </p:cNvSpPr>
          <p:nvPr>
            <p:ph type="title"/>
          </p:nvPr>
        </p:nvSpPr>
        <p:spPr/>
        <p:txBody>
          <a:bodyPr/>
          <a:lstStyle/>
          <a:p>
            <a:r>
              <a:rPr lang="zh-CN" altLang="en-US" dirty="0"/>
              <a:t>格式化字符串溢出原理</a:t>
            </a:r>
          </a:p>
        </p:txBody>
      </p:sp>
      <p:sp>
        <p:nvSpPr>
          <p:cNvPr id="4" name="矩形 3">
            <a:extLst>
              <a:ext uri="{FF2B5EF4-FFF2-40B4-BE49-F238E27FC236}">
                <a16:creationId xmlns:a16="http://schemas.microsoft.com/office/drawing/2014/main" xmlns="" id="{BB97B343-9C7E-4CA5-BB65-B5AD617A16E8}"/>
              </a:ext>
            </a:extLst>
          </p:cNvPr>
          <p:cNvSpPr/>
          <p:nvPr/>
        </p:nvSpPr>
        <p:spPr>
          <a:xfrm>
            <a:off x="3324703" y="3244334"/>
            <a:ext cx="2494594" cy="369332"/>
          </a:xfrm>
          <a:prstGeom prst="rect">
            <a:avLst/>
          </a:prstGeom>
        </p:spPr>
        <p:txBody>
          <a:bodyPr wrap="none">
            <a:spAutoFit/>
          </a:bodyPr>
          <a:lstStyle/>
          <a:p>
            <a:r>
              <a:rPr lang="en-US" altLang="zh-CN" dirty="0"/>
              <a:t>FormatStr.exe  test </a:t>
            </a:r>
            <a:endParaRPr lang="zh-CN" altLang="en-US" dirty="0"/>
          </a:p>
        </p:txBody>
      </p:sp>
    </p:spTree>
    <p:extLst>
      <p:ext uri="{BB962C8B-B14F-4D97-AF65-F5344CB8AC3E}">
        <p14:creationId xmlns:p14="http://schemas.microsoft.com/office/powerpoint/2010/main" val="333656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72809"/>
            <a:ext cx="7772400" cy="4114800"/>
          </a:xfrm>
        </p:spPr>
        <p:txBody>
          <a:bodyPr/>
          <a:lstStyle/>
          <a:p>
            <a:r>
              <a:rPr lang="zh-CN" altLang="en-US" sz="2400" dirty="0"/>
              <a:t>当写入的数据超过预先分配的缓冲区空间大小时，就会覆盖掉紧邻的原有数据，即溢出。攻击者可以通过如下方式利用这个漏洞：</a:t>
            </a:r>
          </a:p>
          <a:p>
            <a:pPr>
              <a:buFont typeface="Wingdings" panose="05000000000000000000" charset="0"/>
              <a:buChar char=""/>
            </a:pPr>
            <a:r>
              <a:rPr lang="zh-CN" altLang="en-US" sz="2000" dirty="0"/>
              <a:t>覆盖栈中返回函数</a:t>
            </a:r>
            <a:r>
              <a:rPr lang="zh-CN" altLang="en-US" sz="2000" dirty="0" smtClean="0"/>
              <a:t>地址（</a:t>
            </a:r>
            <a:r>
              <a:rPr lang="en-US" altLang="zh-CN" sz="2000" dirty="0" smtClean="0"/>
              <a:t>EIP),</a:t>
            </a:r>
            <a:r>
              <a:rPr lang="zh-CN" altLang="en-US" sz="2000" dirty="0" smtClean="0"/>
              <a:t>使得函数</a:t>
            </a:r>
            <a:r>
              <a:rPr lang="zh-CN" altLang="en-US" sz="2000" dirty="0"/>
              <a:t>返回时将跳转到攻击者指定地址，从而执行攻击者的恶意代码（参见例子</a:t>
            </a:r>
            <a:r>
              <a:rPr lang="en-US" altLang="zh-CN" sz="2000" dirty="0"/>
              <a:t>1</a:t>
            </a:r>
            <a:r>
              <a:rPr lang="zh-CN" altLang="en-US" sz="2000" dirty="0"/>
              <a:t>）</a:t>
            </a:r>
            <a:r>
              <a:rPr lang="zh-CN" altLang="en-US" sz="2000" dirty="0" smtClean="0"/>
              <a:t>。</a:t>
            </a:r>
            <a:endParaRPr lang="en-US" altLang="zh-CN" sz="2000" dirty="0" smtClean="0"/>
          </a:p>
          <a:p>
            <a:pPr>
              <a:buFont typeface="Wingdings" panose="05000000000000000000" charset="0"/>
              <a:buChar char=""/>
            </a:pPr>
            <a:r>
              <a:rPr lang="zh-CN" altLang="en-US" sz="2000" dirty="0" smtClean="0"/>
              <a:t>覆盖</a:t>
            </a:r>
            <a:r>
              <a:rPr lang="zh-CN" altLang="en-US" sz="2000" dirty="0"/>
              <a:t>紧邻的其他程序变量，若此</a:t>
            </a:r>
            <a:r>
              <a:rPr lang="zh-CN" altLang="en-US" sz="2000" dirty="0" smtClean="0"/>
              <a:t>变量正好</a:t>
            </a:r>
            <a:r>
              <a:rPr lang="zh-CN" altLang="en-US" sz="2000" dirty="0"/>
              <a:t>是作为条件转移语句使用的，就导致改变程序执行流程与结果（参见例子</a:t>
            </a:r>
            <a:r>
              <a:rPr lang="en-US" altLang="zh-CN" sz="2000" dirty="0"/>
              <a:t>2</a:t>
            </a:r>
            <a:r>
              <a:rPr lang="zh-CN" altLang="en-US" sz="2000" dirty="0"/>
              <a:t>）。</a:t>
            </a:r>
          </a:p>
          <a:p>
            <a:pPr>
              <a:buFont typeface="Wingdings" panose="05000000000000000000" charset="0"/>
              <a:buChar char=""/>
            </a:pPr>
            <a:r>
              <a:rPr lang="zh-CN" altLang="en-US" sz="2000" dirty="0" smtClean="0"/>
              <a:t>覆盖</a:t>
            </a:r>
            <a:r>
              <a:rPr lang="zh-CN" altLang="en-US" sz="2000" dirty="0"/>
              <a:t>掉函数指针或者程序异常处理结构，也可能会跳转到修改后</a:t>
            </a:r>
            <a:r>
              <a:rPr lang="zh-CN" altLang="en-US" sz="2000" dirty="0">
                <a:sym typeface="+mn-ea"/>
              </a:rPr>
              <a:t>攻击者指定的地址。</a:t>
            </a:r>
            <a:endParaRPr lang="en-US" altLang="zh-CN" sz="2000" dirty="0">
              <a:sym typeface="+mn-ea"/>
            </a:endParaRPr>
          </a:p>
          <a:p>
            <a:endParaRPr lang="zh-CN" altLang="en-US" sz="2400" dirty="0"/>
          </a:p>
          <a:p>
            <a:endParaRPr lang="zh-CN" altLang="en-US" dirty="0"/>
          </a:p>
        </p:txBody>
      </p:sp>
      <p:sp>
        <p:nvSpPr>
          <p:cNvPr id="3" name="标题 2"/>
          <p:cNvSpPr>
            <a:spLocks noGrp="1"/>
          </p:cNvSpPr>
          <p:nvPr>
            <p:ph type="title"/>
          </p:nvPr>
        </p:nvSpPr>
        <p:spPr/>
        <p:txBody>
          <a:bodyPr/>
          <a:lstStyle/>
          <a:p>
            <a:r>
              <a:rPr lang="zh-CN" altLang="en-US"/>
              <a:t>溢出利用原理</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7B28B2AE-B881-432E-8E2E-E3E33D8656FD}"/>
              </a:ext>
            </a:extLst>
          </p:cNvPr>
          <p:cNvPicPr>
            <a:picLocks noGrp="1" noChangeAspect="1"/>
          </p:cNvPicPr>
          <p:nvPr>
            <p:ph idx="1"/>
          </p:nvPr>
        </p:nvPicPr>
        <p:blipFill>
          <a:blip r:embed="rId2"/>
          <a:stretch>
            <a:fillRect/>
          </a:stretch>
        </p:blipFill>
        <p:spPr>
          <a:xfrm>
            <a:off x="2211154" y="1371600"/>
            <a:ext cx="4721691" cy="4114800"/>
          </a:xfrm>
          <a:prstGeom prst="rect">
            <a:avLst/>
          </a:prstGeom>
        </p:spPr>
      </p:pic>
      <p:sp>
        <p:nvSpPr>
          <p:cNvPr id="3" name="标题 2">
            <a:extLst>
              <a:ext uri="{FF2B5EF4-FFF2-40B4-BE49-F238E27FC236}">
                <a16:creationId xmlns:a16="http://schemas.microsoft.com/office/drawing/2014/main" xmlns="" id="{CE7783A5-5940-45B3-9A23-EF88821326E5}"/>
              </a:ext>
            </a:extLst>
          </p:cNvPr>
          <p:cNvSpPr>
            <a:spLocks noGrp="1"/>
          </p:cNvSpPr>
          <p:nvPr>
            <p:ph type="title"/>
          </p:nvPr>
        </p:nvSpPr>
        <p:spPr/>
        <p:txBody>
          <a:bodyPr/>
          <a:lstStyle/>
          <a:p>
            <a:r>
              <a:rPr lang="en-US" altLang="zh-CN" dirty="0" err="1"/>
              <a:t>printf</a:t>
            </a:r>
            <a:r>
              <a:rPr lang="zh-CN" altLang="en-US" dirty="0"/>
              <a:t>函数执行时栈帧图</a:t>
            </a:r>
          </a:p>
        </p:txBody>
      </p:sp>
      <p:sp>
        <p:nvSpPr>
          <p:cNvPr id="6" name="文本框 5">
            <a:extLst>
              <a:ext uri="{FF2B5EF4-FFF2-40B4-BE49-F238E27FC236}">
                <a16:creationId xmlns:a16="http://schemas.microsoft.com/office/drawing/2014/main" xmlns="" id="{697B9D66-F75F-4075-9AEC-6FEEB30C05A8}"/>
              </a:ext>
            </a:extLst>
          </p:cNvPr>
          <p:cNvSpPr txBox="1"/>
          <p:nvPr/>
        </p:nvSpPr>
        <p:spPr>
          <a:xfrm>
            <a:off x="159657" y="5756275"/>
            <a:ext cx="9100568" cy="584775"/>
          </a:xfrm>
          <a:prstGeom prst="rect">
            <a:avLst/>
          </a:prstGeom>
          <a:noFill/>
        </p:spPr>
        <p:txBody>
          <a:bodyPr wrap="none" rtlCol="0">
            <a:spAutoFit/>
          </a:bodyPr>
          <a:lstStyle/>
          <a:p>
            <a:r>
              <a:rPr lang="en-US" altLang="zh-CN" sz="1600" dirty="0" err="1"/>
              <a:t>Printf</a:t>
            </a:r>
            <a:r>
              <a:rPr lang="en-US" altLang="zh-CN" sz="1600" dirty="0"/>
              <a:t>(“</a:t>
            </a:r>
            <a:r>
              <a:rPr lang="zh-CN" altLang="en-US" sz="1600" dirty="0"/>
              <a:t>格式化控制符”，变量列表），实际上只传递一个参数“</a:t>
            </a:r>
            <a:r>
              <a:rPr lang="en-US" altLang="zh-CN" sz="1600" dirty="0"/>
              <a:t>test-%x</a:t>
            </a:r>
            <a:r>
              <a:rPr lang="zh-CN" altLang="en-US" sz="1600" dirty="0"/>
              <a:t>”，但会把参数</a:t>
            </a:r>
            <a:r>
              <a:rPr lang="en-US" altLang="zh-CN" sz="1600" dirty="0"/>
              <a:t>buff</a:t>
            </a:r>
            <a:r>
              <a:rPr lang="zh-CN" altLang="en-US" sz="1600" dirty="0"/>
              <a:t>后</a:t>
            </a:r>
            <a:endParaRPr lang="en-US" altLang="zh-CN" sz="1600" dirty="0"/>
          </a:p>
          <a:p>
            <a:r>
              <a:rPr lang="zh-CN" altLang="en-US" sz="1600" dirty="0"/>
              <a:t>近邻的栈中的数据（返回地址）</a:t>
            </a:r>
            <a:r>
              <a:rPr lang="en-US" altLang="zh-CN" sz="1600" dirty="0"/>
              <a:t>,</a:t>
            </a:r>
            <a:r>
              <a:rPr lang="zh-CN" altLang="en-US" sz="1600" dirty="0"/>
              <a:t>当作参数传递给它，所以把返回地址值地址</a:t>
            </a:r>
            <a:r>
              <a:rPr lang="en-US" altLang="zh-CN" sz="1600" dirty="0"/>
              <a:t>0x12fecc</a:t>
            </a:r>
            <a:r>
              <a:rPr lang="zh-CN" altLang="en-US" sz="1600" dirty="0"/>
              <a:t>输出了。</a:t>
            </a:r>
          </a:p>
        </p:txBody>
      </p:sp>
    </p:spTree>
    <p:extLst>
      <p:ext uri="{BB962C8B-B14F-4D97-AF65-F5344CB8AC3E}">
        <p14:creationId xmlns:p14="http://schemas.microsoft.com/office/powerpoint/2010/main" val="3456314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a:t>格式化串溢出实例</a:t>
            </a:r>
          </a:p>
        </p:txBody>
      </p:sp>
      <p:sp>
        <p:nvSpPr>
          <p:cNvPr id="4403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r>
              <a:rPr lang="pt-BR" altLang="zh-CN" sz="2000" dirty="0"/>
              <a:t>/*</a:t>
            </a:r>
            <a:r>
              <a:rPr lang="zh-CN" altLang="pt-BR" sz="2000" dirty="0"/>
              <a:t>程序说明：</a:t>
            </a:r>
          </a:p>
          <a:p>
            <a:pPr eaLnBrk="1" hangingPunct="1">
              <a:lnSpc>
                <a:spcPct val="80000"/>
              </a:lnSpc>
              <a:buFont typeface="Wingdings" panose="05000000000000000000" pitchFamily="2" charset="2"/>
              <a:buNone/>
            </a:pPr>
            <a:r>
              <a:rPr lang="pt-BR" altLang="zh-CN" sz="2000" dirty="0"/>
              <a:t>	%#x</a:t>
            </a:r>
            <a:r>
              <a:rPr lang="zh-CN" altLang="pt-BR" sz="2000" dirty="0"/>
              <a:t>：按</a:t>
            </a:r>
            <a:r>
              <a:rPr lang="pt-BR" altLang="zh-CN" sz="2000" dirty="0"/>
              <a:t>16</a:t>
            </a:r>
            <a:r>
              <a:rPr lang="zh-CN" altLang="pt-BR" sz="2000" dirty="0"/>
              <a:t>进制输出，并在前面加上</a:t>
            </a:r>
            <a:r>
              <a:rPr lang="pt-BR" altLang="zh-CN" sz="2000" dirty="0"/>
              <a:t>0x</a:t>
            </a:r>
          </a:p>
          <a:p>
            <a:pPr eaLnBrk="1" hangingPunct="1">
              <a:lnSpc>
                <a:spcPct val="80000"/>
              </a:lnSpc>
              <a:buFont typeface="Wingdings" panose="05000000000000000000" pitchFamily="2" charset="2"/>
              <a:buNone/>
            </a:pPr>
            <a:r>
              <a:rPr lang="pt-BR" altLang="zh-CN" sz="2000" dirty="0"/>
              <a:t>	%.20d</a:t>
            </a:r>
            <a:r>
              <a:rPr lang="zh-CN" altLang="pt-BR" sz="2000" dirty="0"/>
              <a:t>：按</a:t>
            </a:r>
            <a:r>
              <a:rPr lang="pt-BR" altLang="zh-CN" sz="2000" dirty="0"/>
              <a:t>10</a:t>
            </a:r>
            <a:r>
              <a:rPr lang="zh-CN" altLang="pt-BR" sz="2000" dirty="0"/>
              <a:t>进制输出，输出</a:t>
            </a:r>
            <a:r>
              <a:rPr lang="pt-BR" altLang="zh-CN" sz="2000" dirty="0"/>
              <a:t>20</a:t>
            </a:r>
            <a:r>
              <a:rPr lang="zh-CN" altLang="pt-BR" sz="2000" dirty="0"/>
              <a:t>位，并在前面补</a:t>
            </a:r>
            <a:r>
              <a:rPr lang="pt-BR" altLang="zh-CN" sz="2000" dirty="0"/>
              <a:t>0</a:t>
            </a:r>
          </a:p>
          <a:p>
            <a:pPr eaLnBrk="1" hangingPunct="1">
              <a:lnSpc>
                <a:spcPct val="80000"/>
              </a:lnSpc>
              <a:buFont typeface="Wingdings" panose="05000000000000000000" pitchFamily="2" charset="2"/>
              <a:buNone/>
            </a:pPr>
            <a:r>
              <a:rPr lang="en-US" altLang="zh-CN" sz="2000" dirty="0"/>
              <a:t>	%n</a:t>
            </a:r>
            <a:r>
              <a:rPr lang="zh-CN" altLang="en-US" sz="2000" dirty="0"/>
              <a:t>：将显示内容的长度输出到一个变量中去</a:t>
            </a:r>
          </a:p>
          <a:p>
            <a:pPr eaLnBrk="1" hangingPunct="1">
              <a:lnSpc>
                <a:spcPct val="80000"/>
              </a:lnSpc>
              <a:buFont typeface="Wingdings" panose="05000000000000000000" pitchFamily="2" charset="2"/>
              <a:buNone/>
            </a:pPr>
            <a:r>
              <a:rPr lang="zh-CN" altLang="en-US" sz="2000" dirty="0"/>
              <a:t>*</a:t>
            </a:r>
            <a:r>
              <a:rPr lang="en-US" altLang="zh-CN" sz="2000" dirty="0"/>
              <a:t>/</a:t>
            </a:r>
          </a:p>
          <a:p>
            <a:pPr>
              <a:lnSpc>
                <a:spcPct val="80000"/>
              </a:lnSpc>
              <a:buFont typeface="Wingdings" panose="05000000000000000000" pitchFamily="2" charset="2"/>
              <a:buNone/>
            </a:pPr>
            <a:r>
              <a:rPr lang="en-US" altLang="zh-CN" sz="1900" dirty="0"/>
              <a:t># include &lt; </a:t>
            </a:r>
            <a:r>
              <a:rPr lang="en-US" altLang="zh-CN" sz="1900" dirty="0" err="1"/>
              <a:t>stdio</a:t>
            </a:r>
            <a:r>
              <a:rPr lang="en-US" altLang="zh-CN" sz="1900" dirty="0"/>
              <a:t>. h &gt;</a:t>
            </a:r>
          </a:p>
          <a:p>
            <a:pPr>
              <a:lnSpc>
                <a:spcPct val="80000"/>
              </a:lnSpc>
              <a:buFont typeface="Wingdings" panose="05000000000000000000" pitchFamily="2" charset="2"/>
              <a:buNone/>
            </a:pPr>
            <a:r>
              <a:rPr lang="en-US" altLang="zh-CN" sz="1900" dirty="0"/>
              <a:t>main()</a:t>
            </a:r>
          </a:p>
          <a:p>
            <a:pPr>
              <a:lnSpc>
                <a:spcPct val="80000"/>
              </a:lnSpc>
              <a:buFont typeface="Wingdings" panose="05000000000000000000" pitchFamily="2" charset="2"/>
              <a:buNone/>
            </a:pPr>
            <a:r>
              <a:rPr lang="en-US" altLang="zh-CN" sz="1900" dirty="0"/>
              <a:t>{</a:t>
            </a:r>
          </a:p>
          <a:p>
            <a:pPr>
              <a:lnSpc>
                <a:spcPct val="80000"/>
              </a:lnSpc>
              <a:buFont typeface="Wingdings" panose="05000000000000000000" pitchFamily="2" charset="2"/>
              <a:buNone/>
            </a:pPr>
            <a:r>
              <a:rPr lang="en-US" altLang="zh-CN" sz="1900" dirty="0"/>
              <a:t>	</a:t>
            </a:r>
            <a:r>
              <a:rPr lang="en-US" altLang="zh-CN" sz="1900" dirty="0" err="1"/>
              <a:t>int</a:t>
            </a:r>
            <a:r>
              <a:rPr lang="en-US" altLang="zh-CN" sz="1900" dirty="0"/>
              <a:t> num= 0x61616161 ;</a:t>
            </a:r>
          </a:p>
          <a:p>
            <a:pPr>
              <a:lnSpc>
                <a:spcPct val="80000"/>
              </a:lnSpc>
              <a:buFont typeface="Wingdings" panose="05000000000000000000" pitchFamily="2" charset="2"/>
              <a:buNone/>
            </a:pPr>
            <a:r>
              <a:rPr lang="en-US" altLang="zh-CN" sz="1900" dirty="0"/>
              <a:t>	</a:t>
            </a:r>
            <a:r>
              <a:rPr lang="en-US" altLang="zh-CN" sz="1900" dirty="0" err="1"/>
              <a:t>printf</a:t>
            </a:r>
            <a:r>
              <a:rPr lang="en-US" altLang="zh-CN" sz="1900" dirty="0"/>
              <a:t> (″Before : num = %#x \n″, num) ;</a:t>
            </a:r>
            <a:endParaRPr lang="pt-BR" altLang="zh-CN" sz="1900" dirty="0"/>
          </a:p>
          <a:p>
            <a:pPr>
              <a:lnSpc>
                <a:spcPct val="80000"/>
              </a:lnSpc>
              <a:buFont typeface="Wingdings" panose="05000000000000000000" pitchFamily="2" charset="2"/>
              <a:buNone/>
            </a:pPr>
            <a:r>
              <a:rPr lang="pt-BR" altLang="zh-CN" sz="1900" dirty="0"/>
              <a:t>	printf (″%.20d %n \n″, num, &amp;num) ;</a:t>
            </a:r>
          </a:p>
          <a:p>
            <a:pPr>
              <a:lnSpc>
                <a:spcPct val="80000"/>
              </a:lnSpc>
              <a:buFont typeface="Wingdings" panose="05000000000000000000" pitchFamily="2" charset="2"/>
              <a:buNone/>
            </a:pPr>
            <a:r>
              <a:rPr lang="pt-BR" altLang="zh-CN" sz="1900" dirty="0"/>
              <a:t>	printf (″After : num = %#x \n″, num) ;</a:t>
            </a:r>
            <a:endParaRPr lang="en-US" altLang="zh-CN" sz="1900" dirty="0"/>
          </a:p>
          <a:p>
            <a:pPr>
              <a:lnSpc>
                <a:spcPct val="80000"/>
              </a:lnSpc>
              <a:buFont typeface="Wingdings" panose="05000000000000000000" pitchFamily="2" charset="2"/>
              <a:buNone/>
            </a:pPr>
            <a:r>
              <a:rPr lang="en-US" altLang="zh-CN" sz="1900" dirty="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dirty="0"/>
              <a:t>格式化串溢出实例</a:t>
            </a:r>
          </a:p>
        </p:txBody>
      </p:sp>
      <p:sp>
        <p:nvSpPr>
          <p:cNvPr id="45059" name="Rectangle 3"/>
          <p:cNvSpPr>
            <a:spLocks noGrp="1" noChangeArrowheads="1"/>
          </p:cNvSpPr>
          <p:nvPr>
            <p:ph type="body" idx="1"/>
          </p:nvPr>
        </p:nvSpPr>
        <p:spPr>
          <a:xfrm>
            <a:off x="566738" y="1438275"/>
            <a:ext cx="8001000" cy="1100138"/>
          </a:xfrm>
        </p:spPr>
        <p:txBody>
          <a:bodyPr/>
          <a:lstStyle/>
          <a:p>
            <a:r>
              <a:rPr lang="zh-CN" altLang="en-US" dirty="0"/>
              <a:t>当程序执行第二个</a:t>
            </a:r>
            <a:r>
              <a:rPr lang="en-US" altLang="zh-CN" dirty="0" err="1"/>
              <a:t>printf</a:t>
            </a:r>
            <a:r>
              <a:rPr lang="zh-CN" altLang="en-US" dirty="0"/>
              <a:t>语句时，参数压栈之后的内存布局如下：</a:t>
            </a:r>
          </a:p>
        </p:txBody>
      </p:sp>
      <p:pic>
        <p:nvPicPr>
          <p:cNvPr id="45060" name="Picture 4" descr="8-7"/>
          <p:cNvPicPr>
            <a:picLocks noChangeAspect="1" noChangeArrowheads="1"/>
          </p:cNvPicPr>
          <p:nvPr/>
        </p:nvPicPr>
        <p:blipFill>
          <a:blip r:embed="rId2" cstate="print"/>
          <a:srcRect/>
          <a:stretch>
            <a:fillRect/>
          </a:stretch>
        </p:blipFill>
        <p:spPr bwMode="auto">
          <a:xfrm>
            <a:off x="1566863" y="2390775"/>
            <a:ext cx="5832475" cy="3684588"/>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dirty="0"/>
              <a:t>格式化串溢出实例</a:t>
            </a:r>
          </a:p>
        </p:txBody>
      </p:sp>
      <p:sp>
        <p:nvSpPr>
          <p:cNvPr id="46083" name="Rectangle 3"/>
          <p:cNvSpPr>
            <a:spLocks noGrp="1" noChangeArrowheads="1"/>
          </p:cNvSpPr>
          <p:nvPr>
            <p:ph type="body" idx="1"/>
          </p:nvPr>
        </p:nvSpPr>
        <p:spPr/>
        <p:txBody>
          <a:bodyPr/>
          <a:lstStyle/>
          <a:p>
            <a:pPr>
              <a:lnSpc>
                <a:spcPct val="90000"/>
              </a:lnSpc>
            </a:pPr>
            <a:r>
              <a:rPr lang="zh-CN" altLang="en-US" sz="2400" dirty="0"/>
              <a:t>根据</a:t>
            </a:r>
            <a:r>
              <a:rPr lang="en-US" altLang="zh-CN" sz="2400" dirty="0"/>
              <a:t>C</a:t>
            </a:r>
            <a:r>
              <a:rPr lang="zh-CN" altLang="en-US" sz="2400" dirty="0"/>
              <a:t>函数调用约定，参数从右向左依次压栈，所以参数</a:t>
            </a:r>
            <a:r>
              <a:rPr lang="en-US" altLang="zh-CN" sz="2400" dirty="0"/>
              <a:t>&amp;num</a:t>
            </a:r>
            <a:r>
              <a:rPr lang="zh-CN" altLang="en-US" sz="2400" dirty="0"/>
              <a:t>比参数</a:t>
            </a:r>
            <a:r>
              <a:rPr lang="en-US" altLang="zh-CN" sz="2400" dirty="0"/>
              <a:t>num</a:t>
            </a:r>
            <a:r>
              <a:rPr lang="zh-CN" altLang="en-US" sz="2400" dirty="0"/>
              <a:t>先压入栈中。也就是说，程序中将</a:t>
            </a:r>
            <a:r>
              <a:rPr lang="en-US" altLang="zh-CN" sz="2400" dirty="0"/>
              <a:t>&amp;num (num</a:t>
            </a:r>
            <a:r>
              <a:rPr lang="zh-CN" altLang="en-US" sz="2400" dirty="0"/>
              <a:t>的地址</a:t>
            </a:r>
            <a:r>
              <a:rPr lang="en-US" altLang="zh-CN" sz="2400" dirty="0"/>
              <a:t>)</a:t>
            </a:r>
            <a:r>
              <a:rPr lang="zh-CN" altLang="en-US" sz="2400" dirty="0"/>
              <a:t>压入栈作为</a:t>
            </a:r>
            <a:r>
              <a:rPr lang="en-US" altLang="zh-CN" sz="2400" dirty="0" err="1"/>
              <a:t>printf</a:t>
            </a:r>
            <a:r>
              <a:rPr lang="en-US" altLang="zh-CN" sz="2400" dirty="0"/>
              <a:t>()</a:t>
            </a:r>
            <a:r>
              <a:rPr lang="zh-CN" altLang="en-US" sz="2400" dirty="0"/>
              <a:t>的第三个参数，而使用打印格式</a:t>
            </a:r>
            <a:r>
              <a:rPr lang="en-US" altLang="zh-CN" sz="2400" dirty="0"/>
              <a:t>%n</a:t>
            </a:r>
            <a:r>
              <a:rPr lang="zh-CN" altLang="en-US" sz="2400" dirty="0"/>
              <a:t>会将打印总长度保存到对应参数</a:t>
            </a:r>
            <a:r>
              <a:rPr lang="en-US" altLang="zh-CN" sz="2400" dirty="0"/>
              <a:t>(&amp;num)</a:t>
            </a:r>
            <a:r>
              <a:rPr lang="zh-CN" altLang="en-US" sz="2400" dirty="0"/>
              <a:t>的地址中去，从而改变了</a:t>
            </a:r>
            <a:r>
              <a:rPr lang="en-US" altLang="zh-CN" sz="2400" dirty="0"/>
              <a:t>num</a:t>
            </a:r>
            <a:r>
              <a:rPr lang="zh-CN" altLang="en-US" sz="2400" dirty="0"/>
              <a:t>的值。 </a:t>
            </a:r>
          </a:p>
          <a:p>
            <a:pPr>
              <a:lnSpc>
                <a:spcPct val="90000"/>
              </a:lnSpc>
            </a:pPr>
            <a:r>
              <a:rPr lang="zh-CN" altLang="en-US" sz="2400" dirty="0"/>
              <a:t>整个程序的输出结果为：</a:t>
            </a:r>
            <a:r>
              <a:rPr lang="zh-CN" altLang="en-US" sz="2100" dirty="0"/>
              <a:t> </a:t>
            </a:r>
          </a:p>
          <a:p>
            <a:pPr>
              <a:lnSpc>
                <a:spcPct val="90000"/>
              </a:lnSpc>
              <a:buFont typeface="Wingdings" panose="05000000000000000000" pitchFamily="2" charset="2"/>
              <a:buNone/>
            </a:pPr>
            <a:r>
              <a:rPr lang="en-US" altLang="zh-CN" sz="2000" dirty="0"/>
              <a:t>      Before : num = 0x61616161</a:t>
            </a:r>
          </a:p>
          <a:p>
            <a:pPr>
              <a:lnSpc>
                <a:spcPct val="90000"/>
              </a:lnSpc>
              <a:buFont typeface="Wingdings" panose="05000000000000000000" pitchFamily="2" charset="2"/>
              <a:buNone/>
            </a:pPr>
            <a:r>
              <a:rPr lang="en-US" altLang="zh-CN" sz="2000" dirty="0"/>
              <a:t>      00000000001633771873</a:t>
            </a:r>
          </a:p>
          <a:p>
            <a:pPr>
              <a:lnSpc>
                <a:spcPct val="90000"/>
              </a:lnSpc>
              <a:buFont typeface="Wingdings" panose="05000000000000000000" pitchFamily="2" charset="2"/>
              <a:buNone/>
            </a:pPr>
            <a:r>
              <a:rPr lang="en-US" altLang="zh-CN" sz="2000" dirty="0"/>
              <a:t>      After : num = 0x14</a:t>
            </a:r>
          </a:p>
          <a:p>
            <a:pPr>
              <a:lnSpc>
                <a:spcPct val="90000"/>
              </a:lnSpc>
            </a:pPr>
            <a:r>
              <a:rPr lang="zh-CN" altLang="en-US" sz="2400" dirty="0"/>
              <a:t>变量</a:t>
            </a:r>
            <a:r>
              <a:rPr lang="en-US" altLang="zh-CN" sz="2400" dirty="0"/>
              <a:t>num</a:t>
            </a:r>
            <a:r>
              <a:rPr lang="zh-CN" altLang="en-US" sz="2400" dirty="0"/>
              <a:t>的值已经变成了</a:t>
            </a:r>
            <a:r>
              <a:rPr lang="en-US" altLang="zh-CN" sz="2400" dirty="0">
                <a:solidFill>
                  <a:srgbClr val="FF0000"/>
                </a:solidFill>
              </a:rPr>
              <a:t>0x14</a:t>
            </a:r>
            <a:r>
              <a:rPr lang="zh-CN" altLang="en-US" sz="2400" dirty="0">
                <a:solidFill>
                  <a:srgbClr val="FF0000"/>
                </a:solidFill>
              </a:rPr>
              <a:t>（</a:t>
            </a:r>
            <a:r>
              <a:rPr lang="en-US" altLang="zh-CN" sz="2400" dirty="0">
                <a:solidFill>
                  <a:srgbClr val="FF0000"/>
                </a:solidFill>
              </a:rPr>
              <a:t>20</a:t>
            </a:r>
            <a:r>
              <a:rPr lang="zh-CN" altLang="en-US" sz="2400" dirty="0">
                <a:solidFill>
                  <a:srgbClr val="FF0000"/>
                </a:solidFill>
              </a:rPr>
              <a:t>）</a:t>
            </a:r>
          </a:p>
          <a:p>
            <a:pPr marL="0" indent="0">
              <a:lnSpc>
                <a:spcPct val="90000"/>
              </a:lnSpc>
              <a:buNone/>
            </a:pPr>
            <a:r>
              <a:rPr lang="en-US" altLang="zh-CN" sz="2400" dirty="0">
                <a:solidFill>
                  <a:srgbClr val="FF0000"/>
                </a:solidFill>
              </a:rPr>
              <a:t>      (</a:t>
            </a:r>
            <a:r>
              <a:rPr lang="zh-CN" altLang="en-US" sz="2400" dirty="0">
                <a:solidFill>
                  <a:srgbClr val="FF0000"/>
                </a:solidFill>
              </a:rPr>
              <a:t>原来是</a:t>
            </a:r>
            <a:r>
              <a:rPr lang="en-US" altLang="zh-CN" sz="2400" dirty="0">
                <a:sym typeface="+mn-ea"/>
              </a:rPr>
              <a:t>0x61616161</a:t>
            </a:r>
            <a:r>
              <a:rPr lang="zh-CN" altLang="en-US" sz="2400" dirty="0">
                <a:sym typeface="+mn-ea"/>
              </a:rPr>
              <a:t>）</a:t>
            </a:r>
            <a:r>
              <a:rPr lang="zh-CN" altLang="en-US" sz="2400" dirty="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dirty="0"/>
              <a:t>格式化串溢出实例</a:t>
            </a:r>
          </a:p>
        </p:txBody>
      </p:sp>
      <p:sp>
        <p:nvSpPr>
          <p:cNvPr id="47107" name="Rectangle 3"/>
          <p:cNvSpPr>
            <a:spLocks noGrp="1" noChangeArrowheads="1"/>
          </p:cNvSpPr>
          <p:nvPr>
            <p:ph type="body" idx="1"/>
          </p:nvPr>
        </p:nvSpPr>
        <p:spPr/>
        <p:txBody>
          <a:bodyPr/>
          <a:lstStyle/>
          <a:p>
            <a:pPr>
              <a:lnSpc>
                <a:spcPct val="80000"/>
              </a:lnSpc>
            </a:pPr>
            <a:r>
              <a:rPr lang="zh-CN" altLang="pt-BR" sz="2400"/>
              <a:t>如果将第二个</a:t>
            </a:r>
            <a:r>
              <a:rPr lang="pt-BR" altLang="zh-CN" sz="2400"/>
              <a:t>printf</a:t>
            </a:r>
            <a:r>
              <a:rPr lang="zh-CN" altLang="pt-BR" sz="2400"/>
              <a:t>语句修改为：</a:t>
            </a:r>
          </a:p>
          <a:p>
            <a:pPr>
              <a:lnSpc>
                <a:spcPct val="80000"/>
              </a:lnSpc>
              <a:buFont typeface="Wingdings" panose="05000000000000000000" pitchFamily="2" charset="2"/>
              <a:buNone/>
            </a:pPr>
            <a:r>
              <a:rPr lang="pt-BR" altLang="zh-CN" sz="2000"/>
              <a:t>      printf (″%.20d %n \n″, num) ; </a:t>
            </a:r>
          </a:p>
          <a:p>
            <a:pPr>
              <a:lnSpc>
                <a:spcPct val="80000"/>
              </a:lnSpc>
              <a:buFont typeface="Wingdings" panose="05000000000000000000" pitchFamily="2" charset="2"/>
              <a:buNone/>
            </a:pPr>
            <a:r>
              <a:rPr lang="pt-BR" altLang="zh-CN" sz="2000"/>
              <a:t>     //</a:t>
            </a:r>
            <a:r>
              <a:rPr lang="zh-CN" altLang="pt-BR" sz="2000"/>
              <a:t>注意，这里没有压</a:t>
            </a:r>
            <a:r>
              <a:rPr lang="pt-BR" altLang="zh-CN" sz="2000"/>
              <a:t>num</a:t>
            </a:r>
            <a:r>
              <a:rPr lang="zh-CN" altLang="pt-BR" sz="2000"/>
              <a:t>的地址入栈 </a:t>
            </a:r>
            <a:endParaRPr lang="pt-BR" altLang="zh-CN" sz="2000"/>
          </a:p>
          <a:p>
            <a:pPr>
              <a:lnSpc>
                <a:spcPct val="80000"/>
              </a:lnSpc>
            </a:pPr>
            <a:r>
              <a:rPr lang="zh-CN" altLang="en-US" sz="2400"/>
              <a:t>则运行的结果为</a:t>
            </a:r>
            <a:r>
              <a:rPr lang="zh-CN" altLang="pt-BR" sz="2400"/>
              <a:t>：</a:t>
            </a:r>
          </a:p>
          <a:p>
            <a:pPr>
              <a:lnSpc>
                <a:spcPct val="80000"/>
              </a:lnSpc>
              <a:buFont typeface="Wingdings" panose="05000000000000000000" pitchFamily="2" charset="2"/>
              <a:buNone/>
            </a:pPr>
            <a:r>
              <a:rPr lang="pt-BR" altLang="zh-CN" sz="2000"/>
              <a:t>      Before : num= 0x61616161</a:t>
            </a:r>
          </a:p>
          <a:p>
            <a:pPr>
              <a:lnSpc>
                <a:spcPct val="80000"/>
              </a:lnSpc>
              <a:buFont typeface="Wingdings" panose="05000000000000000000" pitchFamily="2" charset="2"/>
              <a:buNone/>
            </a:pPr>
            <a:r>
              <a:rPr lang="pt-BR" altLang="zh-CN" sz="2000"/>
              <a:t>      Segmentation fault (core dumped) </a:t>
            </a:r>
          </a:p>
          <a:p>
            <a:pPr>
              <a:lnSpc>
                <a:spcPct val="80000"/>
              </a:lnSpc>
              <a:buFont typeface="Wingdings" panose="05000000000000000000" pitchFamily="2" charset="2"/>
              <a:buNone/>
            </a:pPr>
            <a:r>
              <a:rPr lang="pt-BR" altLang="zh-CN" sz="2000"/>
              <a:t>      //</a:t>
            </a:r>
            <a:r>
              <a:rPr lang="zh-CN" altLang="pt-BR" sz="2000"/>
              <a:t>执行第二个</a:t>
            </a:r>
            <a:r>
              <a:rPr lang="pt-BR" altLang="zh-CN" sz="2000"/>
              <a:t>printf()</a:t>
            </a:r>
            <a:r>
              <a:rPr lang="zh-CN" altLang="pt-BR" sz="2000"/>
              <a:t>时发生段错误了</a:t>
            </a:r>
          </a:p>
          <a:p>
            <a:pPr>
              <a:lnSpc>
                <a:spcPct val="80000"/>
              </a:lnSpc>
            </a:pPr>
            <a:r>
              <a:rPr lang="zh-CN" altLang="pt-BR" sz="2400"/>
              <a:t>原因：</a:t>
            </a:r>
            <a:r>
              <a:rPr lang="en-US" altLang="zh-CN" sz="2400"/>
              <a:t>printf()</a:t>
            </a:r>
            <a:r>
              <a:rPr lang="zh-CN" altLang="en-US" sz="2400"/>
              <a:t>将堆栈中</a:t>
            </a:r>
            <a:r>
              <a:rPr lang="en-US" altLang="zh-CN" sz="2400"/>
              <a:t>main()</a:t>
            </a:r>
            <a:r>
              <a:rPr lang="zh-CN" altLang="en-US" sz="2400"/>
              <a:t>函数的变量</a:t>
            </a:r>
            <a:r>
              <a:rPr lang="en-US" altLang="zh-CN" sz="2400"/>
              <a:t>num</a:t>
            </a:r>
            <a:r>
              <a:rPr lang="zh-CN" altLang="en-US" sz="2400"/>
              <a:t>当作了</a:t>
            </a:r>
            <a:r>
              <a:rPr lang="en-US" altLang="zh-CN" sz="2400"/>
              <a:t>%n</a:t>
            </a:r>
            <a:r>
              <a:rPr lang="zh-CN" altLang="en-US" sz="2400"/>
              <a:t>所对应的参数，因此会将</a:t>
            </a:r>
            <a:r>
              <a:rPr lang="en-US" altLang="zh-CN" sz="2400"/>
              <a:t>0x14</a:t>
            </a:r>
            <a:r>
              <a:rPr lang="zh-CN" altLang="en-US" sz="2400"/>
              <a:t>保存到地址</a:t>
            </a:r>
            <a:r>
              <a:rPr lang="en-US" altLang="zh-CN" sz="2400"/>
              <a:t>0x61616161</a:t>
            </a:r>
            <a:r>
              <a:rPr lang="zh-CN" altLang="en-US" sz="2400"/>
              <a:t>中去，而</a:t>
            </a:r>
            <a:r>
              <a:rPr lang="en-US" altLang="zh-CN" sz="2400"/>
              <a:t>0x61616161</a:t>
            </a:r>
            <a:r>
              <a:rPr lang="zh-CN" altLang="en-US" sz="2400"/>
              <a:t>是不能访问的地址，因此系统提示发生段错误。如果可以控制</a:t>
            </a:r>
            <a:r>
              <a:rPr lang="en-US" altLang="zh-CN" sz="2400"/>
              <a:t>num</a:t>
            </a:r>
            <a:r>
              <a:rPr lang="zh-CN" altLang="en-US" sz="2400"/>
              <a:t>的内容，那么就意味着可以修改任意地址（当然是允许写入的地址）的内容。</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idx="4294967295"/>
          </p:nvPr>
        </p:nvSpPr>
        <p:spPr/>
        <p:txBody>
          <a:bodyPr/>
          <a:lstStyle/>
          <a:p>
            <a:pPr eaLnBrk="1" hangingPunct="1"/>
            <a:r>
              <a:rPr lang="zh-CN" altLang="en-US" dirty="0"/>
              <a:t>格式化串溢出攻击</a:t>
            </a:r>
          </a:p>
        </p:txBody>
      </p:sp>
      <p:sp>
        <p:nvSpPr>
          <p:cNvPr id="48134" name="Rectangle 3"/>
          <p:cNvSpPr>
            <a:spLocks noGrp="1" noChangeArrowheads="1"/>
          </p:cNvSpPr>
          <p:nvPr>
            <p:ph type="body" idx="4294967295"/>
          </p:nvPr>
        </p:nvSpPr>
        <p:spPr/>
        <p:txBody>
          <a:bodyPr/>
          <a:lstStyle/>
          <a:p>
            <a:pPr eaLnBrk="1" hangingPunct="1">
              <a:lnSpc>
                <a:spcPct val="90000"/>
              </a:lnSpc>
            </a:pPr>
            <a:r>
              <a:rPr lang="zh-CN" altLang="en-US"/>
              <a:t>在实际应用中，如果遇到脆弱的程序，将用户的输入错误地放在格式化串的位置，就会造成缓冲区溢出的攻击。</a:t>
            </a:r>
          </a:p>
          <a:p>
            <a:pPr eaLnBrk="1" hangingPunct="1">
              <a:lnSpc>
                <a:spcPct val="90000"/>
              </a:lnSpc>
            </a:pPr>
            <a:r>
              <a:rPr lang="zh-CN" altLang="en-US"/>
              <a:t>如果攻击者可以事先构造好可以攻击的代码</a:t>
            </a:r>
            <a:r>
              <a:rPr lang="en-US" altLang="zh-CN"/>
              <a:t>shellcode</a:t>
            </a:r>
            <a:r>
              <a:rPr lang="zh-CN" altLang="en-US"/>
              <a:t>，如果可以将返回地址覆盖成</a:t>
            </a:r>
            <a:r>
              <a:rPr lang="en-US" altLang="zh-CN"/>
              <a:t>shellcode</a:t>
            </a:r>
            <a:r>
              <a:rPr lang="zh-CN" altLang="en-US"/>
              <a:t>的起始地址，当缓冲区溢出发生后，程序就会跳到精心设计好的</a:t>
            </a:r>
            <a:r>
              <a:rPr lang="en-US" altLang="zh-CN"/>
              <a:t>shellcode</a:t>
            </a:r>
            <a:r>
              <a:rPr lang="zh-CN" altLang="en-US"/>
              <a:t>处执行，达到攻击的目的。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a:ea typeface="宋体" panose="02010600030101010101" pitchFamily="2" charset="-122"/>
              </a:rPr>
              <a:t>内容提要</a:t>
            </a:r>
            <a:endParaRPr lang="zh-CN" altLang="en-US">
              <a:solidFill>
                <a:schemeClr val="accent1"/>
              </a:solidFill>
              <a:ea typeface="宋体" panose="02010600030101010101" pitchFamily="2" charset="-122"/>
            </a:endParaRPr>
          </a:p>
        </p:txBody>
      </p:sp>
      <p:grpSp>
        <p:nvGrpSpPr>
          <p:cNvPr id="2" name="Group 3"/>
          <p:cNvGrpSpPr/>
          <p:nvPr/>
        </p:nvGrpSpPr>
        <p:grpSpPr bwMode="auto">
          <a:xfrm>
            <a:off x="1828800" y="2024063"/>
            <a:ext cx="762000" cy="665162"/>
            <a:chOff x="1110" y="2656"/>
            <a:chExt cx="1549" cy="1351"/>
          </a:xfrm>
        </p:grpSpPr>
        <p:sp>
          <p:nvSpPr>
            <p:cNvPr id="29901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901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9014"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9015" name="Line 7"/>
          <p:cNvSpPr>
            <a:spLocks noChangeShapeType="1"/>
          </p:cNvSpPr>
          <p:nvPr/>
        </p:nvSpPr>
        <p:spPr bwMode="auto">
          <a:xfrm>
            <a:off x="2438400" y="26336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9016" name="Text Box 8"/>
          <p:cNvSpPr txBox="1">
            <a:spLocks noChangeArrowheads="1"/>
          </p:cNvSpPr>
          <p:nvPr/>
        </p:nvSpPr>
        <p:spPr bwMode="auto">
          <a:xfrm>
            <a:off x="2717800" y="1976438"/>
            <a:ext cx="4591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缓冲区溢出概述</a:t>
            </a:r>
          </a:p>
        </p:txBody>
      </p:sp>
      <p:sp>
        <p:nvSpPr>
          <p:cNvPr id="299017" name="Text Box 9"/>
          <p:cNvSpPr txBox="1">
            <a:spLocks noChangeArrowheads="1"/>
          </p:cNvSpPr>
          <p:nvPr/>
        </p:nvSpPr>
        <p:spPr bwMode="gray">
          <a:xfrm>
            <a:off x="2025650" y="21224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3" name="Group 10"/>
          <p:cNvGrpSpPr/>
          <p:nvPr/>
        </p:nvGrpSpPr>
        <p:grpSpPr bwMode="auto">
          <a:xfrm>
            <a:off x="1828800" y="2938463"/>
            <a:ext cx="762000" cy="665162"/>
            <a:chOff x="3174" y="2656"/>
            <a:chExt cx="1549" cy="1351"/>
          </a:xfrm>
        </p:grpSpPr>
        <p:sp>
          <p:nvSpPr>
            <p:cNvPr id="299019" name="AutoShape 1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9020" name="AutoShape 1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9021" name="AutoShape 13"/>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9022" name="Line 14"/>
          <p:cNvSpPr>
            <a:spLocks noChangeShapeType="1"/>
          </p:cNvSpPr>
          <p:nvPr/>
        </p:nvSpPr>
        <p:spPr bwMode="auto">
          <a:xfrm>
            <a:off x="2438400" y="3548063"/>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9023" name="Text Box 15"/>
          <p:cNvSpPr txBox="1">
            <a:spLocks noChangeArrowheads="1"/>
          </p:cNvSpPr>
          <p:nvPr/>
        </p:nvSpPr>
        <p:spPr bwMode="auto">
          <a:xfrm>
            <a:off x="2700338" y="2890838"/>
            <a:ext cx="4464050"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缓冲区溢出攻击原理</a:t>
            </a:r>
            <a:endParaRPr lang="en-US" altLang="zh-CN" sz="3200" b="1">
              <a:solidFill>
                <a:srgbClr val="000000"/>
              </a:solidFill>
              <a:latin typeface="黑体" panose="02010609060101010101" pitchFamily="2" charset="-122"/>
              <a:ea typeface="黑体" panose="02010609060101010101" pitchFamily="2" charset="-122"/>
            </a:endParaRPr>
          </a:p>
        </p:txBody>
      </p:sp>
      <p:sp>
        <p:nvSpPr>
          <p:cNvPr id="299024" name="Text Box 16"/>
          <p:cNvSpPr txBox="1">
            <a:spLocks noChangeArrowheads="1"/>
          </p:cNvSpPr>
          <p:nvPr/>
        </p:nvSpPr>
        <p:spPr bwMode="gray">
          <a:xfrm>
            <a:off x="2025650" y="3036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nvGrpSpPr>
          <p:cNvPr id="4" name="Group 17"/>
          <p:cNvGrpSpPr/>
          <p:nvPr/>
        </p:nvGrpSpPr>
        <p:grpSpPr bwMode="auto">
          <a:xfrm>
            <a:off x="1828800" y="3830638"/>
            <a:ext cx="762000" cy="665162"/>
            <a:chOff x="1110" y="2656"/>
            <a:chExt cx="1549" cy="1351"/>
          </a:xfrm>
        </p:grpSpPr>
        <p:sp>
          <p:nvSpPr>
            <p:cNvPr id="299026"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9027"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9028"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299029" name="Line 21"/>
          <p:cNvSpPr>
            <a:spLocks noChangeShapeType="1"/>
          </p:cNvSpPr>
          <p:nvPr/>
        </p:nvSpPr>
        <p:spPr bwMode="auto">
          <a:xfrm>
            <a:off x="2438400" y="4440238"/>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9030" name="Text Box 22"/>
          <p:cNvSpPr txBox="1">
            <a:spLocks noChangeArrowheads="1"/>
          </p:cNvSpPr>
          <p:nvPr/>
        </p:nvSpPr>
        <p:spPr bwMode="auto">
          <a:xfrm>
            <a:off x="2700338" y="3783013"/>
            <a:ext cx="5400675" cy="579437"/>
          </a:xfrm>
          <a:prstGeom prst="rect">
            <a:avLst/>
          </a:prstGeom>
          <a:noFill/>
          <a:ln w="9525" algn="ctr">
            <a:noFill/>
            <a:miter lim="800000"/>
          </a:ln>
          <a:effectLst/>
        </p:spPr>
        <p:txBody>
          <a:bodyPr>
            <a:spAutoFit/>
          </a:bodyPr>
          <a:lstStyle/>
          <a:p>
            <a:pPr eaLnBrk="0" hangingPunct="0"/>
            <a:r>
              <a:rPr lang="zh-CN" altLang="en-US" sz="3200" b="1">
                <a:solidFill>
                  <a:srgbClr val="000000"/>
                </a:solidFill>
                <a:latin typeface="黑体" panose="02010609060101010101" pitchFamily="2" charset="-122"/>
                <a:ea typeface="黑体" panose="02010609060101010101" pitchFamily="2" charset="-122"/>
              </a:rPr>
              <a:t>缓冲区溢出攻击类型</a:t>
            </a:r>
          </a:p>
        </p:txBody>
      </p:sp>
      <p:sp>
        <p:nvSpPr>
          <p:cNvPr id="299031" name="Text Box 23"/>
          <p:cNvSpPr txBox="1">
            <a:spLocks noChangeArrowheads="1"/>
          </p:cNvSpPr>
          <p:nvPr/>
        </p:nvSpPr>
        <p:spPr bwMode="gray">
          <a:xfrm>
            <a:off x="2025650" y="39290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299032" name="Text Box 24"/>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grpSp>
        <p:nvGrpSpPr>
          <p:cNvPr id="5" name="Group 25"/>
          <p:cNvGrpSpPr/>
          <p:nvPr/>
        </p:nvGrpSpPr>
        <p:grpSpPr bwMode="auto">
          <a:xfrm>
            <a:off x="1835150" y="4851400"/>
            <a:ext cx="762000" cy="665163"/>
            <a:chOff x="3174" y="2656"/>
            <a:chExt cx="1549" cy="1351"/>
          </a:xfrm>
        </p:grpSpPr>
        <p:sp>
          <p:nvSpPr>
            <p:cNvPr id="299034"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299035"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299036"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299037" name="Line 29"/>
          <p:cNvSpPr>
            <a:spLocks noChangeShapeType="1"/>
          </p:cNvSpPr>
          <p:nvPr/>
        </p:nvSpPr>
        <p:spPr bwMode="auto">
          <a:xfrm>
            <a:off x="2444750" y="5461000"/>
            <a:ext cx="4800600" cy="0"/>
          </a:xfrm>
          <a:prstGeom prst="line">
            <a:avLst/>
          </a:prstGeom>
          <a:noFill/>
          <a:ln w="25400">
            <a:solidFill>
              <a:schemeClr val="tx2"/>
            </a:solidFill>
            <a:prstDash val="sysDot"/>
            <a:round/>
            <a:tailEnd type="oval" w="med" len="med"/>
          </a:ln>
          <a:effectLst/>
        </p:spPr>
        <p:txBody>
          <a:bodyPr wrap="none" anchor="ctr"/>
          <a:lstStyle/>
          <a:p>
            <a:endParaRPr lang="zh-CN" altLang="en-US"/>
          </a:p>
        </p:txBody>
      </p:sp>
      <p:sp>
        <p:nvSpPr>
          <p:cNvPr id="299038" name="Text Box 30"/>
          <p:cNvSpPr txBox="1">
            <a:spLocks noChangeArrowheads="1"/>
          </p:cNvSpPr>
          <p:nvPr/>
        </p:nvSpPr>
        <p:spPr bwMode="auto">
          <a:xfrm>
            <a:off x="2700339" y="4803775"/>
            <a:ext cx="4748212" cy="579438"/>
          </a:xfrm>
          <a:prstGeom prst="rect">
            <a:avLst/>
          </a:prstGeom>
          <a:solidFill>
            <a:srgbClr val="FF6600"/>
          </a:solidFill>
          <a:ln w="9525" algn="ctr">
            <a:noFill/>
            <a:miter lim="800000"/>
          </a:ln>
          <a:effectLst/>
        </p:spPr>
        <p:txBody>
          <a:bodyPr wrap="square">
            <a:spAutoFit/>
          </a:bodyPr>
          <a:lstStyle/>
          <a:p>
            <a:pPr eaLnBrk="0" hangingPunct="0"/>
            <a:r>
              <a:rPr lang="zh-CN" altLang="en-US" sz="3200" b="1" dirty="0">
                <a:solidFill>
                  <a:srgbClr val="000000"/>
                </a:solidFill>
                <a:latin typeface="黑体" panose="02010609060101010101" pitchFamily="2" charset="-122"/>
                <a:ea typeface="黑体" panose="02010609060101010101" pitchFamily="2" charset="-122"/>
              </a:rPr>
              <a:t>缓冲区溢出攻击防御措施</a:t>
            </a:r>
            <a:endParaRPr lang="en-US" altLang="zh-CN" sz="3200" b="1" dirty="0">
              <a:solidFill>
                <a:srgbClr val="000000"/>
              </a:solidFill>
              <a:latin typeface="黑体" panose="02010609060101010101" pitchFamily="2" charset="-122"/>
              <a:ea typeface="黑体" panose="02010609060101010101" pitchFamily="2" charset="-122"/>
            </a:endParaRPr>
          </a:p>
        </p:txBody>
      </p:sp>
      <p:sp>
        <p:nvSpPr>
          <p:cNvPr id="299039" name="Text Box 31"/>
          <p:cNvSpPr txBox="1">
            <a:spLocks noChangeArrowheads="1"/>
          </p:cNvSpPr>
          <p:nvPr/>
        </p:nvSpPr>
        <p:spPr bwMode="gray">
          <a:xfrm>
            <a:off x="2032000" y="49498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zh-CN" altLang="en-US" sz="3600"/>
              <a:t>防御策略</a:t>
            </a:r>
            <a:endParaRPr lang="en-US" altLang="zh-CN" sz="3600"/>
          </a:p>
        </p:txBody>
      </p:sp>
      <p:sp>
        <p:nvSpPr>
          <p:cNvPr id="301059" name="Rectangle 3"/>
          <p:cNvSpPr>
            <a:spLocks noGrp="1" noChangeArrowheads="1"/>
          </p:cNvSpPr>
          <p:nvPr>
            <p:ph type="body" idx="1"/>
          </p:nvPr>
        </p:nvSpPr>
        <p:spPr>
          <a:xfrm>
            <a:off x="687388" y="1296987"/>
            <a:ext cx="7772400" cy="4770437"/>
          </a:xfrm>
        </p:spPr>
        <p:txBody>
          <a:bodyPr/>
          <a:lstStyle/>
          <a:p>
            <a:r>
              <a:rPr lang="zh-CN" altLang="en-US" dirty="0"/>
              <a:t>系统管理上的防御策略</a:t>
            </a:r>
          </a:p>
          <a:p>
            <a:pPr lvl="1"/>
            <a:r>
              <a:rPr lang="zh-CN" altLang="en-US" dirty="0"/>
              <a:t>关闭不需要的特权程序</a:t>
            </a:r>
          </a:p>
          <a:p>
            <a:pPr lvl="1"/>
            <a:r>
              <a:rPr lang="zh-CN" altLang="en-US" dirty="0"/>
              <a:t>及时给程序漏洞打补丁</a:t>
            </a:r>
          </a:p>
          <a:p>
            <a:r>
              <a:rPr lang="zh-CN" altLang="en-US" dirty="0"/>
              <a:t>程序开发中的防御策略</a:t>
            </a:r>
          </a:p>
          <a:p>
            <a:pPr lvl="1"/>
            <a:r>
              <a:rPr lang="zh-CN" altLang="en-US" dirty="0"/>
              <a:t>编写正确的代码</a:t>
            </a:r>
          </a:p>
          <a:p>
            <a:pPr lvl="1"/>
            <a:r>
              <a:rPr lang="zh-CN" altLang="en-US" dirty="0"/>
              <a:t>非执行的缓冲区</a:t>
            </a:r>
          </a:p>
          <a:p>
            <a:pPr lvl="1"/>
            <a:r>
              <a:rPr lang="zh-CN" altLang="en-US" dirty="0"/>
              <a:t>数组边界检查</a:t>
            </a:r>
          </a:p>
          <a:p>
            <a:pPr lvl="1"/>
            <a:r>
              <a:rPr lang="zh-CN" altLang="en-US" dirty="0"/>
              <a:t>程序指针完整性检查</a:t>
            </a:r>
          </a:p>
          <a:p>
            <a:pPr lvl="1"/>
            <a:r>
              <a:rPr lang="zh-CN" altLang="en-US" dirty="0"/>
              <a:t>其它方法</a:t>
            </a:r>
            <a:r>
              <a:rPr lang="en-US" altLang="zh-CN" dirty="0">
                <a:latin typeface="Arial" panose="020B0604020202020204"/>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 calcmode="lin" valueType="num">
                                      <p:cBhvr additive="base">
                                        <p:cTn id="7" dur="500" fill="hold"/>
                                        <p:tgtEl>
                                          <p:spTgt spid="301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1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1059">
                                            <p:txEl>
                                              <p:pRg st="1" end="1"/>
                                            </p:txEl>
                                          </p:spTgt>
                                        </p:tgtEl>
                                        <p:attrNameLst>
                                          <p:attrName>style.visibility</p:attrName>
                                        </p:attrNameLst>
                                      </p:cBhvr>
                                      <p:to>
                                        <p:strVal val="visible"/>
                                      </p:to>
                                    </p:set>
                                    <p:anim calcmode="lin" valueType="num">
                                      <p:cBhvr additive="base">
                                        <p:cTn id="13" dur="500" fill="hold"/>
                                        <p:tgtEl>
                                          <p:spTgt spid="301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1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1059">
                                            <p:txEl>
                                              <p:pRg st="2" end="2"/>
                                            </p:txEl>
                                          </p:spTgt>
                                        </p:tgtEl>
                                        <p:attrNameLst>
                                          <p:attrName>style.visibility</p:attrName>
                                        </p:attrNameLst>
                                      </p:cBhvr>
                                      <p:to>
                                        <p:strVal val="visible"/>
                                      </p:to>
                                    </p:set>
                                    <p:anim calcmode="lin" valueType="num">
                                      <p:cBhvr additive="base">
                                        <p:cTn id="19" dur="500" fill="hold"/>
                                        <p:tgtEl>
                                          <p:spTgt spid="3010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1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1059">
                                            <p:txEl>
                                              <p:pRg st="3" end="3"/>
                                            </p:txEl>
                                          </p:spTgt>
                                        </p:tgtEl>
                                        <p:attrNameLst>
                                          <p:attrName>style.visibility</p:attrName>
                                        </p:attrNameLst>
                                      </p:cBhvr>
                                      <p:to>
                                        <p:strVal val="visible"/>
                                      </p:to>
                                    </p:set>
                                    <p:anim calcmode="lin" valueType="num">
                                      <p:cBhvr additive="base">
                                        <p:cTn id="25" dur="500" fill="hold"/>
                                        <p:tgtEl>
                                          <p:spTgt spid="301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1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1059">
                                            <p:txEl>
                                              <p:pRg st="4" end="4"/>
                                            </p:txEl>
                                          </p:spTgt>
                                        </p:tgtEl>
                                        <p:attrNameLst>
                                          <p:attrName>style.visibility</p:attrName>
                                        </p:attrNameLst>
                                      </p:cBhvr>
                                      <p:to>
                                        <p:strVal val="visible"/>
                                      </p:to>
                                    </p:set>
                                    <p:anim calcmode="lin" valueType="num">
                                      <p:cBhvr additive="base">
                                        <p:cTn id="31" dur="500" fill="hold"/>
                                        <p:tgtEl>
                                          <p:spTgt spid="3010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10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059">
                                            <p:txEl>
                                              <p:pRg st="5" end="5"/>
                                            </p:txEl>
                                          </p:spTgt>
                                        </p:tgtEl>
                                        <p:attrNameLst>
                                          <p:attrName>style.visibility</p:attrName>
                                        </p:attrNameLst>
                                      </p:cBhvr>
                                      <p:to>
                                        <p:strVal val="visible"/>
                                      </p:to>
                                    </p:set>
                                    <p:anim calcmode="lin" valueType="num">
                                      <p:cBhvr additive="base">
                                        <p:cTn id="37" dur="500" fill="hold"/>
                                        <p:tgtEl>
                                          <p:spTgt spid="3010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1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1059">
                                            <p:txEl>
                                              <p:pRg st="6" end="6"/>
                                            </p:txEl>
                                          </p:spTgt>
                                        </p:tgtEl>
                                        <p:attrNameLst>
                                          <p:attrName>style.visibility</p:attrName>
                                        </p:attrNameLst>
                                      </p:cBhvr>
                                      <p:to>
                                        <p:strVal val="visible"/>
                                      </p:to>
                                    </p:set>
                                    <p:anim calcmode="lin" valueType="num">
                                      <p:cBhvr additive="base">
                                        <p:cTn id="43" dur="500" fill="hold"/>
                                        <p:tgtEl>
                                          <p:spTgt spid="3010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10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1059">
                                            <p:txEl>
                                              <p:pRg st="7" end="7"/>
                                            </p:txEl>
                                          </p:spTgt>
                                        </p:tgtEl>
                                        <p:attrNameLst>
                                          <p:attrName>style.visibility</p:attrName>
                                        </p:attrNameLst>
                                      </p:cBhvr>
                                      <p:to>
                                        <p:strVal val="visible"/>
                                      </p:to>
                                    </p:set>
                                    <p:anim calcmode="lin" valueType="num">
                                      <p:cBhvr additive="base">
                                        <p:cTn id="49" dur="500" fill="hold"/>
                                        <p:tgtEl>
                                          <p:spTgt spid="3010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010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1059">
                                            <p:txEl>
                                              <p:pRg st="8" end="8"/>
                                            </p:txEl>
                                          </p:spTgt>
                                        </p:tgtEl>
                                        <p:attrNameLst>
                                          <p:attrName>style.visibility</p:attrName>
                                        </p:attrNameLst>
                                      </p:cBhvr>
                                      <p:to>
                                        <p:strVal val="visible"/>
                                      </p:to>
                                    </p:set>
                                    <p:anim calcmode="lin" valueType="num">
                                      <p:cBhvr additive="base">
                                        <p:cTn id="55" dur="500" fill="hold"/>
                                        <p:tgtEl>
                                          <p:spTgt spid="3010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0105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3600"/>
              <a:t>1</a:t>
            </a:r>
            <a:r>
              <a:rPr lang="zh-CN" altLang="en-US" sz="3600"/>
              <a:t>、关闭不需要的特权程序</a:t>
            </a:r>
            <a:endParaRPr lang="en-US" altLang="zh-CN" sz="3600"/>
          </a:p>
        </p:txBody>
      </p:sp>
      <p:sp>
        <p:nvSpPr>
          <p:cNvPr id="303107" name="Rectangle 3"/>
          <p:cNvSpPr>
            <a:spLocks noGrp="1" noChangeArrowheads="1"/>
          </p:cNvSpPr>
          <p:nvPr>
            <p:ph type="body" idx="1"/>
          </p:nvPr>
        </p:nvSpPr>
        <p:spPr/>
        <p:txBody>
          <a:bodyPr/>
          <a:lstStyle/>
          <a:p>
            <a:r>
              <a:rPr lang="zh-CN" altLang="en-US"/>
              <a:t>缓冲区溢出只有在获得更高的特权时才有意义；</a:t>
            </a:r>
          </a:p>
          <a:p>
            <a:r>
              <a:rPr lang="zh-CN" altLang="en-US"/>
              <a:t>关闭一些不必要的特权程序就可以降低被攻击的风险。</a:t>
            </a:r>
          </a:p>
          <a:p>
            <a:pPr lvl="1"/>
            <a:r>
              <a:rPr lang="zh-CN" altLang="en-US"/>
              <a:t>如</a:t>
            </a:r>
            <a:r>
              <a:rPr lang="en-US" altLang="zh-CN"/>
              <a:t>Solaris</a:t>
            </a:r>
            <a:r>
              <a:rPr lang="zh-CN" altLang="en-US"/>
              <a:t>下的</a:t>
            </a:r>
            <a:r>
              <a:rPr lang="en-US" altLang="zh-CN"/>
              <a:t>fdformat</a:t>
            </a:r>
            <a:r>
              <a:rPr lang="zh-CN" altLang="en-US"/>
              <a:t>是个有缓冲区溢出漏洞的</a:t>
            </a:r>
            <a:r>
              <a:rPr lang="en-US" altLang="zh-CN"/>
              <a:t>suid</a:t>
            </a:r>
            <a:r>
              <a:rPr lang="zh-CN" altLang="en-US"/>
              <a:t>程序。</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 calcmode="lin" valueType="num">
                                      <p:cBhvr additive="base">
                                        <p:cTn id="7" dur="500" fill="hold"/>
                                        <p:tgtEl>
                                          <p:spTgt spid="303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3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3107">
                                            <p:txEl>
                                              <p:pRg st="1" end="1"/>
                                            </p:txEl>
                                          </p:spTgt>
                                        </p:tgtEl>
                                        <p:attrNameLst>
                                          <p:attrName>style.visibility</p:attrName>
                                        </p:attrNameLst>
                                      </p:cBhvr>
                                      <p:to>
                                        <p:strVal val="visible"/>
                                      </p:to>
                                    </p:set>
                                    <p:anim calcmode="lin" valueType="num">
                                      <p:cBhvr additive="base">
                                        <p:cTn id="13" dur="500" fill="hold"/>
                                        <p:tgtEl>
                                          <p:spTgt spid="3031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31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3107">
                                            <p:txEl>
                                              <p:pRg st="2" end="2"/>
                                            </p:txEl>
                                          </p:spTgt>
                                        </p:tgtEl>
                                        <p:attrNameLst>
                                          <p:attrName>style.visibility</p:attrName>
                                        </p:attrNameLst>
                                      </p:cBhvr>
                                      <p:to>
                                        <p:strVal val="visible"/>
                                      </p:to>
                                    </p:set>
                                    <p:anim calcmode="lin" valueType="num">
                                      <p:cBhvr additive="base">
                                        <p:cTn id="19" dur="500" fill="hold"/>
                                        <p:tgtEl>
                                          <p:spTgt spid="3031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31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ltLang="zh-CN" sz="3600"/>
              <a:t>2</a:t>
            </a:r>
            <a:r>
              <a:rPr lang="zh-CN" altLang="en-US" sz="3600"/>
              <a:t>、及时给程序漏洞打补丁</a:t>
            </a:r>
          </a:p>
        </p:txBody>
      </p:sp>
      <p:sp>
        <p:nvSpPr>
          <p:cNvPr id="304131" name="Rectangle 3"/>
          <p:cNvSpPr>
            <a:spLocks noGrp="1" noChangeArrowheads="1"/>
          </p:cNvSpPr>
          <p:nvPr>
            <p:ph type="body" idx="1"/>
          </p:nvPr>
        </p:nvSpPr>
        <p:spPr/>
        <p:txBody>
          <a:bodyPr/>
          <a:lstStyle/>
          <a:p>
            <a:r>
              <a:rPr lang="zh-CN" altLang="en-US"/>
              <a:t>大部分的入侵是利用一些已被公布的漏洞达成的；</a:t>
            </a:r>
          </a:p>
          <a:p>
            <a:r>
              <a:rPr lang="zh-CN" altLang="en-US"/>
              <a:t>如能及时补上这些漏洞，无疑极大的增强了系统抵抗攻击的能力。</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 calcmode="lin" valueType="num">
                                      <p:cBhvr additive="base">
                                        <p:cTn id="7" dur="500" fill="hold"/>
                                        <p:tgtEl>
                                          <p:spTgt spid="304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4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4131">
                                            <p:txEl>
                                              <p:pRg st="1" end="1"/>
                                            </p:txEl>
                                          </p:spTgt>
                                        </p:tgtEl>
                                        <p:attrNameLst>
                                          <p:attrName>style.visibility</p:attrName>
                                        </p:attrNameLst>
                                      </p:cBhvr>
                                      <p:to>
                                        <p:strVal val="visible"/>
                                      </p:to>
                                    </p:set>
                                    <p:anim calcmode="lin" valueType="num">
                                      <p:cBhvr additive="base">
                                        <p:cTn id="13" dur="500" fill="hold"/>
                                        <p:tgtEl>
                                          <p:spTgt spid="304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41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2880" y="835025"/>
            <a:ext cx="8961120" cy="4834255"/>
          </a:xfrm>
        </p:spPr>
        <p:txBody>
          <a:bodyPr/>
          <a:lstStyle/>
          <a:p>
            <a:r>
              <a:rPr lang="en-US" altLang="zh-CN" sz="2000" dirty="0"/>
              <a:t>#include &lt;</a:t>
            </a:r>
            <a:r>
              <a:rPr lang="en-US" altLang="zh-CN" sz="2000" dirty="0" err="1"/>
              <a:t>string.h</a:t>
            </a:r>
            <a:r>
              <a:rPr lang="en-US" altLang="zh-CN" sz="2000" dirty="0"/>
              <a:t>&gt;</a:t>
            </a:r>
          </a:p>
          <a:p>
            <a:pPr marL="0" indent="0">
              <a:buNone/>
            </a:pPr>
            <a:r>
              <a:rPr lang="en-US" altLang="zh-CN" sz="2000" dirty="0"/>
              <a:t>void </a:t>
            </a:r>
            <a:r>
              <a:rPr lang="en-US" altLang="zh-CN" sz="2000" dirty="0" err="1"/>
              <a:t>func</a:t>
            </a:r>
            <a:r>
              <a:rPr lang="en-US" altLang="zh-CN" sz="2000" dirty="0"/>
              <a:t>(char *bar)</a:t>
            </a:r>
          </a:p>
          <a:p>
            <a:pPr marL="0" indent="0">
              <a:buNone/>
            </a:pPr>
            <a:r>
              <a:rPr lang="en-US" altLang="zh-CN" sz="2000" dirty="0"/>
              <a:t>{</a:t>
            </a:r>
          </a:p>
          <a:p>
            <a:pPr marL="0" indent="0">
              <a:buNone/>
            </a:pPr>
            <a:r>
              <a:rPr lang="en-US" altLang="zh-CN" sz="2000" dirty="0"/>
              <a:t>  char c[8];</a:t>
            </a:r>
          </a:p>
          <a:p>
            <a:pPr marL="0" indent="0">
              <a:buNone/>
            </a:pPr>
            <a:r>
              <a:rPr lang="zh-CN" altLang="en-US" sz="2000" dirty="0"/>
              <a:t>  </a:t>
            </a:r>
            <a:r>
              <a:rPr lang="en-US" altLang="zh-CN" sz="2000" dirty="0" err="1"/>
              <a:t>strcpy</a:t>
            </a:r>
            <a:r>
              <a:rPr lang="en-US" altLang="zh-CN" sz="2000" dirty="0"/>
              <a:t>(</a:t>
            </a:r>
            <a:r>
              <a:rPr lang="en-US" altLang="zh-CN" sz="2000" dirty="0" err="1"/>
              <a:t>c,bar</a:t>
            </a:r>
            <a:r>
              <a:rPr lang="en-US" altLang="zh-CN" sz="2000" dirty="0"/>
              <a:t>);//</a:t>
            </a:r>
            <a:r>
              <a:rPr lang="en-US" altLang="zh-CN" sz="2000" dirty="0">
                <a:solidFill>
                  <a:srgbClr val="FF0000"/>
                </a:solidFill>
              </a:rPr>
              <a:t>*</a:t>
            </a:r>
            <a:r>
              <a:rPr lang="zh-CN" altLang="en-US" sz="2000" dirty="0">
                <a:solidFill>
                  <a:srgbClr val="FF0000"/>
                </a:solidFill>
              </a:rPr>
              <a:t>使用</a:t>
            </a:r>
            <a:r>
              <a:rPr lang="zh-CN" altLang="en-US" sz="2000" dirty="0">
                <a:solidFill>
                  <a:srgbClr val="FF0000"/>
                </a:solidFill>
                <a:sym typeface="+mn-ea"/>
              </a:rPr>
              <a:t> </a:t>
            </a:r>
            <a:r>
              <a:rPr lang="en-US" altLang="zh-CN" sz="2000" dirty="0" err="1">
                <a:solidFill>
                  <a:srgbClr val="FF0000"/>
                </a:solidFill>
                <a:sym typeface="+mn-ea"/>
              </a:rPr>
              <a:t>strncpy</a:t>
            </a:r>
            <a:r>
              <a:rPr lang="en-US" altLang="zh-CN" sz="2000" dirty="0">
                <a:solidFill>
                  <a:srgbClr val="FF0000"/>
                </a:solidFill>
                <a:sym typeface="+mn-ea"/>
              </a:rPr>
              <a:t>(</a:t>
            </a:r>
            <a:r>
              <a:rPr lang="en-US" altLang="zh-CN" sz="2000" dirty="0" err="1">
                <a:solidFill>
                  <a:srgbClr val="FF0000"/>
                </a:solidFill>
                <a:sym typeface="+mn-ea"/>
              </a:rPr>
              <a:t>c,bar</a:t>
            </a:r>
            <a:r>
              <a:rPr lang="en-US" altLang="zh-CN" sz="2000" dirty="0">
                <a:solidFill>
                  <a:srgbClr val="FF0000"/>
                </a:solidFill>
                <a:sym typeface="+mn-ea"/>
              </a:rPr>
              <a:t>)</a:t>
            </a:r>
          </a:p>
          <a:p>
            <a:pPr marL="0" indent="0">
              <a:buNone/>
            </a:pPr>
            <a:r>
              <a:rPr lang="en-US" altLang="zh-CN" sz="2000" dirty="0"/>
              <a:t>}</a:t>
            </a:r>
          </a:p>
          <a:p>
            <a:pPr marL="0" indent="0">
              <a:buNone/>
            </a:pPr>
            <a:r>
              <a:rPr lang="en-US" altLang="zh-CN" sz="2000" dirty="0"/>
              <a:t> main ()</a:t>
            </a:r>
          </a:p>
          <a:p>
            <a:pPr marL="0" indent="0">
              <a:buNone/>
            </a:pPr>
            <a:r>
              <a:rPr lang="en-US" altLang="zh-CN" sz="2000" dirty="0"/>
              <a:t>{ </a:t>
            </a:r>
          </a:p>
          <a:p>
            <a:pPr marL="0" indent="0">
              <a:buNone/>
            </a:pPr>
            <a:r>
              <a:rPr lang="en-US" altLang="zh-CN" sz="2000" dirty="0"/>
              <a:t> char array[]=”ABCDABCDABCD\0x18\</a:t>
            </a:r>
            <a:r>
              <a:rPr lang="en-US" altLang="zh-CN" sz="2000" dirty="0" err="1"/>
              <a:t>xFF</a:t>
            </a:r>
            <a:r>
              <a:rPr lang="en-US" altLang="zh-CN" sz="2000" dirty="0"/>
              <a:t>\x18\x00”;</a:t>
            </a:r>
          </a:p>
          <a:p>
            <a:pPr marL="0" indent="0">
              <a:buNone/>
            </a:pPr>
            <a:r>
              <a:rPr lang="en-US" altLang="zh-CN" sz="2000" dirty="0" smtClean="0"/>
              <a:t>//</a:t>
            </a:r>
            <a:r>
              <a:rPr lang="en-US" altLang="zh-CN" sz="1400" dirty="0" smtClean="0"/>
              <a:t>array </a:t>
            </a:r>
            <a:r>
              <a:rPr lang="zh-CN" altLang="en-US" sz="1400" dirty="0"/>
              <a:t>数组中</a:t>
            </a:r>
            <a:r>
              <a:rPr lang="zh-CN" altLang="en-US" sz="1400" dirty="0" smtClean="0"/>
              <a:t>的初值拷贝到</a:t>
            </a:r>
            <a:r>
              <a:rPr lang="en-US" altLang="zh-CN" sz="1400" dirty="0"/>
              <a:t>c</a:t>
            </a:r>
            <a:r>
              <a:rPr lang="zh-CN" altLang="en-US" sz="1400" dirty="0"/>
              <a:t>中</a:t>
            </a:r>
            <a:r>
              <a:rPr lang="en-US" altLang="zh-CN" sz="1400" dirty="0" smtClean="0"/>
              <a:t>,</a:t>
            </a:r>
            <a:r>
              <a:rPr lang="zh-CN" altLang="en-US" sz="1400" dirty="0" smtClean="0"/>
              <a:t>覆盖掉了变量</a:t>
            </a:r>
            <a:r>
              <a:rPr lang="en-US" altLang="zh-CN" sz="1400" dirty="0" smtClean="0"/>
              <a:t>c</a:t>
            </a:r>
            <a:r>
              <a:rPr lang="zh-CN" altLang="en-US" sz="1400" dirty="0" smtClean="0"/>
              <a:t>所分配的缓冲区相邻</a:t>
            </a:r>
            <a:r>
              <a:rPr lang="en-US" altLang="zh-CN" sz="1400" dirty="0" smtClean="0"/>
              <a:t>8</a:t>
            </a:r>
            <a:r>
              <a:rPr lang="zh-CN" altLang="en-US" sz="1400" dirty="0" smtClean="0"/>
              <a:t>字节区域，包括其中</a:t>
            </a:r>
            <a:r>
              <a:rPr lang="zh-CN" altLang="en-US" sz="1400" dirty="0"/>
              <a:t>最后</a:t>
            </a:r>
            <a:r>
              <a:rPr lang="en-US" altLang="zh-CN" sz="1400" dirty="0"/>
              <a:t>4</a:t>
            </a:r>
            <a:r>
              <a:rPr lang="zh-CN" altLang="en-US" sz="1400" dirty="0"/>
              <a:t>个字符覆盖了栈中函数返回地址，此地址可以指向一段恶意代码</a:t>
            </a:r>
            <a:r>
              <a:rPr lang="en-US" altLang="zh-CN" sz="1400" dirty="0" err="1"/>
              <a:t>Shellcode</a:t>
            </a:r>
            <a:r>
              <a:rPr lang="en-US" altLang="zh-CN" sz="1400" dirty="0"/>
              <a:t>.</a:t>
            </a:r>
            <a:r>
              <a:rPr lang="zh-CN" altLang="en-US" sz="1400" dirty="0"/>
              <a:t>如果无法确定此地址，可以用一条跳转指令</a:t>
            </a:r>
            <a:r>
              <a:rPr lang="en-US" altLang="zh-CN" sz="1400" dirty="0"/>
              <a:t>JMP ESP</a:t>
            </a:r>
          </a:p>
          <a:p>
            <a:pPr marL="0" indent="0">
              <a:buNone/>
            </a:pPr>
            <a:r>
              <a:rPr lang="en-US" altLang="zh-CN" sz="2000" dirty="0" err="1"/>
              <a:t>func</a:t>
            </a:r>
            <a:r>
              <a:rPr lang="en-US" altLang="zh-CN" sz="2000" dirty="0"/>
              <a:t>(array);</a:t>
            </a:r>
          </a:p>
          <a:p>
            <a:pPr marL="0" indent="0">
              <a:buNone/>
            </a:pPr>
            <a:r>
              <a:rPr lang="en-US" altLang="zh-CN" sz="2000" dirty="0"/>
              <a:t>}</a:t>
            </a:r>
          </a:p>
          <a:p>
            <a:pPr marL="0" indent="0">
              <a:buNone/>
            </a:pPr>
            <a:endParaRPr lang="en-US" altLang="zh-CN" sz="2000" dirty="0"/>
          </a:p>
        </p:txBody>
      </p:sp>
      <p:sp>
        <p:nvSpPr>
          <p:cNvPr id="3" name="标题 2"/>
          <p:cNvSpPr>
            <a:spLocks noGrp="1"/>
          </p:cNvSpPr>
          <p:nvPr>
            <p:ph type="title"/>
          </p:nvPr>
        </p:nvSpPr>
        <p:spPr/>
        <p:txBody>
          <a:bodyPr/>
          <a:lstStyle/>
          <a:p>
            <a:r>
              <a:rPr lang="zh-CN" altLang="en-US" dirty="0" smtClean="0"/>
              <a:t>                  溢出利用例</a:t>
            </a:r>
            <a:r>
              <a:rPr lang="en-US" altLang="zh-CN" dirty="0"/>
              <a:t>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zh-CN" sz="3600"/>
              <a:t>3</a:t>
            </a:r>
            <a:r>
              <a:rPr lang="zh-CN" altLang="en-US" sz="3600"/>
              <a:t>、编写正确的代码</a:t>
            </a:r>
            <a:endParaRPr lang="en-US" altLang="zh-CN" sz="3600"/>
          </a:p>
        </p:txBody>
      </p:sp>
      <p:sp>
        <p:nvSpPr>
          <p:cNvPr id="305155" name="Rectangle 3"/>
          <p:cNvSpPr>
            <a:spLocks noGrp="1" noChangeArrowheads="1"/>
          </p:cNvSpPr>
          <p:nvPr>
            <p:ph type="body" idx="1"/>
          </p:nvPr>
        </p:nvSpPr>
        <p:spPr>
          <a:xfrm>
            <a:off x="414020" y="1335405"/>
            <a:ext cx="8187055" cy="5027295"/>
          </a:xfrm>
        </p:spPr>
        <p:txBody>
          <a:bodyPr/>
          <a:lstStyle/>
          <a:p>
            <a:pPr>
              <a:lnSpc>
                <a:spcPct val="90000"/>
              </a:lnSpc>
            </a:pPr>
            <a:r>
              <a:rPr lang="zh-CN" altLang="en-US" dirty="0">
                <a:latin typeface="Times New Roman" panose="02020603050405020304" pitchFamily="18" charset="0"/>
              </a:rPr>
              <a:t>在所有拷贝数据的地方进行数据长度和有效性的检查，确保目标缓冲区中数据不越界并有效；</a:t>
            </a:r>
          </a:p>
          <a:p>
            <a:pPr>
              <a:lnSpc>
                <a:spcPct val="90000"/>
              </a:lnSpc>
            </a:pPr>
            <a:r>
              <a:rPr lang="zh-CN" altLang="en-US" dirty="0">
                <a:latin typeface="Times New Roman" panose="02020603050405020304" pitchFamily="18" charset="0"/>
              </a:rPr>
              <a:t>很多不安全程序的出现是由于调用了一些不安全的库函数。这些函数有</a:t>
            </a:r>
            <a:r>
              <a:rPr lang="en-US" altLang="zh-CN" dirty="0" err="1">
                <a:latin typeface="Times New Roman" panose="02020603050405020304" pitchFamily="18" charset="0"/>
              </a:rPr>
              <a:t>strcpy</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err="1">
                <a:latin typeface="Times New Roman" panose="02020603050405020304" pitchFamily="18" charset="0"/>
              </a:rPr>
              <a:t>sprintf</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err="1">
                <a:latin typeface="Times New Roman" panose="02020603050405020304" pitchFamily="18" charset="0"/>
              </a:rPr>
              <a:t>strcat</a:t>
            </a:r>
            <a:r>
              <a:rPr lang="en-US" altLang="zh-CN" dirty="0">
                <a:latin typeface="Times New Roman" panose="02020603050405020304" pitchFamily="18" charset="0"/>
              </a:rPr>
              <a:t>()</a:t>
            </a:r>
            <a:r>
              <a:rPr lang="zh-CN" altLang="en-US" dirty="0">
                <a:latin typeface="Times New Roman" panose="02020603050405020304" pitchFamily="18" charset="0"/>
              </a:rPr>
              <a:t>等，用更安全的函数代替，</a:t>
            </a:r>
            <a:r>
              <a:rPr lang="zh-CN" altLang="en-US" dirty="0">
                <a:solidFill>
                  <a:srgbClr val="FF0000"/>
                </a:solidFill>
                <a:latin typeface="Times New Roman" panose="02020603050405020304" pitchFamily="18" charset="0"/>
              </a:rPr>
              <a:t>比如用</a:t>
            </a:r>
            <a:r>
              <a:rPr lang="en-US" altLang="zh-CN" dirty="0" err="1">
                <a:solidFill>
                  <a:srgbClr val="FF0000"/>
                </a:solidFill>
                <a:latin typeface="Times New Roman" panose="02020603050405020304" pitchFamily="18" charset="0"/>
              </a:rPr>
              <a:t>strncpy</a:t>
            </a:r>
            <a:r>
              <a:rPr lang="en-US" altLang="zh-CN" dirty="0">
                <a:solidFill>
                  <a:srgbClr val="FF0000"/>
                </a:solidFill>
                <a:latin typeface="Times New Roman" panose="02020603050405020304" pitchFamily="18" charset="0"/>
              </a:rPr>
              <a:t>()</a:t>
            </a:r>
            <a:r>
              <a:rPr lang="zh-CN" altLang="en-US" dirty="0">
                <a:solidFill>
                  <a:srgbClr val="FF0000"/>
                </a:solidFill>
                <a:latin typeface="Times New Roman" panose="02020603050405020304" pitchFamily="18" charset="0"/>
              </a:rPr>
              <a:t>替换</a:t>
            </a:r>
            <a:r>
              <a:rPr lang="en-US" altLang="zh-CN" dirty="0" err="1">
                <a:solidFill>
                  <a:srgbClr val="FF0000"/>
                </a:solidFill>
                <a:latin typeface="Times New Roman" panose="02020603050405020304" pitchFamily="18" charset="0"/>
              </a:rPr>
              <a:t>strcpy</a:t>
            </a:r>
            <a:r>
              <a:rPr lang="en-US" altLang="zh-CN" dirty="0">
                <a:solidFill>
                  <a:srgbClr val="FF0000"/>
                </a:solidFill>
                <a:latin typeface="Times New Roman" panose="02020603050405020304" pitchFamily="18" charset="0"/>
              </a:rPr>
              <a:t>()</a:t>
            </a:r>
            <a:r>
              <a:rPr lang="zh-CN" altLang="en-US" dirty="0">
                <a:solidFill>
                  <a:srgbClr val="FF0000"/>
                </a:solidFill>
                <a:latin typeface="Times New Roman" panose="02020603050405020304" pitchFamily="18" charset="0"/>
              </a:rPr>
              <a:t>（见后），用</a:t>
            </a:r>
            <a:r>
              <a:rPr lang="en-US" altLang="zh-CN" dirty="0">
                <a:solidFill>
                  <a:srgbClr val="FF0000"/>
                </a:solidFill>
                <a:latin typeface="Times New Roman" panose="02020603050405020304" pitchFamily="18" charset="0"/>
              </a:rPr>
              <a:t>sprintf_s()</a:t>
            </a:r>
            <a:r>
              <a:rPr lang="zh-CN" altLang="en-US" dirty="0">
                <a:solidFill>
                  <a:srgbClr val="FF0000"/>
                </a:solidFill>
                <a:latin typeface="Times New Roman" panose="02020603050405020304" pitchFamily="18" charset="0"/>
              </a:rPr>
              <a:t>替换</a:t>
            </a:r>
            <a:r>
              <a:rPr lang="en-US" altLang="zh-CN" dirty="0">
                <a:solidFill>
                  <a:srgbClr val="FF0000"/>
                </a:solidFill>
                <a:latin typeface="Times New Roman" panose="02020603050405020304" pitchFamily="18" charset="0"/>
              </a:rPr>
              <a:t>sprinf()</a:t>
            </a:r>
            <a:r>
              <a:rPr lang="en-US" altLang="zh-CN" dirty="0">
                <a:latin typeface="Times New Roman" panose="02020603050405020304" pitchFamily="18" charset="0"/>
              </a:rPr>
              <a:t> </a:t>
            </a:r>
            <a:r>
              <a:rPr lang="zh-CN" altLang="en-US" dirty="0">
                <a:latin typeface="Times New Roman" panose="02020603050405020304" pitchFamily="18" charset="0"/>
              </a:rPr>
              <a:t>；</a:t>
            </a:r>
            <a:r>
              <a:rPr lang="en-US" altLang="zh-CN" dirty="0">
                <a:latin typeface="Times New Roman" panose="02020603050405020304" pitchFamily="18" charset="0"/>
              </a:rPr>
              <a:t>yo</a:t>
            </a:r>
          </a:p>
          <a:p>
            <a:pPr>
              <a:lnSpc>
                <a:spcPct val="90000"/>
              </a:lnSpc>
            </a:pPr>
            <a:r>
              <a:rPr lang="zh-CN" altLang="en-US" dirty="0">
                <a:latin typeface="Times New Roman" panose="02020603050405020304" pitchFamily="18" charset="0"/>
              </a:rPr>
              <a:t>漏洞探测。利用一些工具，人为随机地产生一些缓冲区溢出来寻找代码的安全漏洞。已有这方面的一些高级的查错工具，如</a:t>
            </a:r>
            <a:r>
              <a:rPr lang="en-US" altLang="zh-CN" dirty="0">
                <a:latin typeface="Times New Roman" panose="02020603050405020304" pitchFamily="18" charset="0"/>
              </a:rPr>
              <a:t>fault injection</a:t>
            </a:r>
            <a:r>
              <a:rPr lang="zh-CN" altLang="en-US" dirty="0">
                <a:latin typeface="Times New Roman" panose="02020603050405020304" pitchFamily="18" charset="0"/>
              </a:rPr>
              <a:t>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 calcmode="lin" valueType="num">
                                      <p:cBhvr additive="base">
                                        <p:cTn id="7" dur="500" fill="hold"/>
                                        <p:tgtEl>
                                          <p:spTgt spid="305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5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5155">
                                            <p:txEl>
                                              <p:pRg st="1" end="1"/>
                                            </p:txEl>
                                          </p:spTgt>
                                        </p:tgtEl>
                                        <p:attrNameLst>
                                          <p:attrName>style.visibility</p:attrName>
                                        </p:attrNameLst>
                                      </p:cBhvr>
                                      <p:to>
                                        <p:strVal val="visible"/>
                                      </p:to>
                                    </p:set>
                                    <p:anim calcmode="lin" valueType="num">
                                      <p:cBhvr additive="base">
                                        <p:cTn id="13" dur="500" fill="hold"/>
                                        <p:tgtEl>
                                          <p:spTgt spid="305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5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5155">
                                            <p:txEl>
                                              <p:pRg st="2" end="2"/>
                                            </p:txEl>
                                          </p:spTgt>
                                        </p:tgtEl>
                                        <p:attrNameLst>
                                          <p:attrName>style.visibility</p:attrName>
                                        </p:attrNameLst>
                                      </p:cBhvr>
                                      <p:to>
                                        <p:strVal val="visible"/>
                                      </p:to>
                                    </p:set>
                                    <p:anim calcmode="lin" valueType="num">
                                      <p:cBhvr additive="base">
                                        <p:cTn id="19" dur="500" fill="hold"/>
                                        <p:tgtEl>
                                          <p:spTgt spid="305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51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1940" y="1101725"/>
            <a:ext cx="8662670" cy="4114800"/>
          </a:xfrm>
        </p:spPr>
        <p:txBody>
          <a:bodyPr/>
          <a:lstStyle/>
          <a:p>
            <a:pPr marL="0" indent="0">
              <a:buNone/>
            </a:pPr>
            <a:r>
              <a:rPr lang="zh-CN" altLang="en-US" sz="2000"/>
              <a:t>strcpy()与strncpy()</a:t>
            </a:r>
          </a:p>
          <a:p>
            <a:pPr marL="0" indent="0">
              <a:buNone/>
            </a:pPr>
            <a:r>
              <a:rPr lang="zh-CN" altLang="en-US" sz="2000"/>
              <a:t>     strcpy()：strcpy(dest,src);    strcpy把src所指向以'\0'结尾的字符串复制到dest所指的数组中，返回指向dest的指针。</a:t>
            </a:r>
          </a:p>
          <a:p>
            <a:pPr marL="0" indent="0">
              <a:buNone/>
            </a:pPr>
            <a:r>
              <a:rPr lang="zh-CN" altLang="en-US" sz="2000"/>
              <a:t>     当sizeof(dest)&gt;=sizeof(src)时，拷贝正确，并在dest字符串后面加入'\0';</a:t>
            </a:r>
          </a:p>
          <a:p>
            <a:pPr marL="0" indent="0">
              <a:buNone/>
            </a:pPr>
            <a:r>
              <a:rPr lang="zh-CN" altLang="en-US" sz="2000"/>
              <a:t>     当sizeof(dest)&lt;sizeof(src)时，</a:t>
            </a:r>
            <a:r>
              <a:rPr lang="zh-CN" altLang="en-US" sz="2000">
                <a:solidFill>
                  <a:srgbClr val="FF0000"/>
                </a:solidFill>
              </a:rPr>
              <a:t>缓冲区溢出，</a:t>
            </a:r>
            <a:r>
              <a:rPr lang="zh-CN" altLang="en-US" sz="2000"/>
              <a:t>拷贝不正确。</a:t>
            </a:r>
          </a:p>
          <a:p>
            <a:pPr marL="0" indent="0">
              <a:buNone/>
            </a:pPr>
            <a:r>
              <a:rPr lang="zh-CN" altLang="en-US" sz="2000"/>
              <a:t>     strncpy()：strncpy(dest,src,n);    strncpy把src所指向以'\0'结尾的字符串的前n个字符复制到dest所指的数组中，返回指向dest的指针。</a:t>
            </a:r>
          </a:p>
          <a:p>
            <a:pPr marL="0" indent="0">
              <a:buNone/>
            </a:pPr>
            <a:r>
              <a:rPr lang="zh-CN" altLang="en-US" sz="2000"/>
              <a:t>     当n&gt;=sizeof(src)时，拷贝正确，并在dest字符串后面加入'\0';</a:t>
            </a:r>
          </a:p>
          <a:p>
            <a:pPr marL="0" indent="0">
              <a:buNone/>
            </a:pPr>
            <a:r>
              <a:rPr lang="zh-CN" altLang="en-US" sz="2000"/>
              <a:t>     当n&lt;sizeof(src)时，只拷贝src前n-1个字符串到dest，不会为dest字符串后面加入'\0'，</a:t>
            </a:r>
            <a:r>
              <a:rPr lang="zh-CN" altLang="en-US" sz="2000">
                <a:solidFill>
                  <a:srgbClr val="FF0000"/>
                </a:solidFill>
              </a:rPr>
              <a:t>防止了缓冲区溢出;</a:t>
            </a: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ltLang="zh-CN" sz="3600"/>
              <a:t>4</a:t>
            </a:r>
            <a:r>
              <a:rPr lang="zh-CN" altLang="en-US" sz="3600"/>
              <a:t>、非执行的缓冲区</a:t>
            </a:r>
            <a:endParaRPr lang="en-US" altLang="zh-CN" sz="3600"/>
          </a:p>
        </p:txBody>
      </p:sp>
      <p:sp>
        <p:nvSpPr>
          <p:cNvPr id="306179" name="Rectangle 3"/>
          <p:cNvSpPr>
            <a:spLocks noGrp="1" noChangeArrowheads="1"/>
          </p:cNvSpPr>
          <p:nvPr>
            <p:ph type="body" idx="1"/>
          </p:nvPr>
        </p:nvSpPr>
        <p:spPr>
          <a:xfrm>
            <a:off x="457200" y="1143000"/>
            <a:ext cx="8002588" cy="5257800"/>
          </a:xfrm>
        </p:spPr>
        <p:txBody>
          <a:bodyPr/>
          <a:lstStyle/>
          <a:p>
            <a:r>
              <a:rPr lang="zh-CN" altLang="en-US" sz="2400"/>
              <a:t>通过使被攻击程序的数据段地址空间不可执行，从而使得攻击者不可能执行被植入被攻击程序输入缓冲区的代码，这种技术被称为</a:t>
            </a:r>
            <a:r>
              <a:rPr lang="zh-CN" altLang="en-US" sz="2400">
                <a:solidFill>
                  <a:srgbClr val="FC0000"/>
                </a:solidFill>
              </a:rPr>
              <a:t>非执行的缓冲区技术</a:t>
            </a:r>
            <a:r>
              <a:rPr lang="zh-CN" altLang="en-US" sz="2400"/>
              <a:t>。</a:t>
            </a:r>
          </a:p>
          <a:p>
            <a:pPr lvl="1"/>
            <a:r>
              <a:rPr lang="zh-CN" altLang="en-US"/>
              <a:t>信号传递：</a:t>
            </a:r>
            <a:r>
              <a:rPr lang="en-US" altLang="zh-CN"/>
              <a:t>Linux</a:t>
            </a:r>
            <a:r>
              <a:rPr lang="zh-CN" altLang="en-US"/>
              <a:t>通过向进程堆栈释放代码然后引发中断来执行在堆栈中的代码来实现向进程发送</a:t>
            </a:r>
            <a:r>
              <a:rPr lang="en-US" altLang="zh-CN"/>
              <a:t>Unix</a:t>
            </a:r>
            <a:r>
              <a:rPr lang="zh-CN" altLang="en-US"/>
              <a:t>信号。</a:t>
            </a:r>
          </a:p>
          <a:p>
            <a:pPr lvl="1"/>
            <a:r>
              <a:rPr lang="en-US" altLang="zh-CN"/>
              <a:t>GCC</a:t>
            </a:r>
            <a:r>
              <a:rPr lang="zh-CN" altLang="en-US"/>
              <a:t>的在线重用：</a:t>
            </a:r>
            <a:r>
              <a:rPr lang="en-US" altLang="zh-CN"/>
              <a:t>gcc</a:t>
            </a:r>
            <a:r>
              <a:rPr lang="zh-CN" altLang="en-US"/>
              <a:t>在堆栈区里放置了可执行的代码作为在线重用之用，关闭这个功能并不产生任何问题。</a:t>
            </a:r>
          </a:p>
          <a:p>
            <a:r>
              <a:rPr lang="zh-CN" altLang="en-US" sz="2400"/>
              <a:t>非执行堆栈的保护可以有效地对付把代码植入自动变量的缓冲区溢出攻击，而对于其他形式的攻击则没有效果。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 calcmode="lin" valueType="num">
                                      <p:cBhvr additive="base">
                                        <p:cTn id="7" dur="500" fill="hold"/>
                                        <p:tgtEl>
                                          <p:spTgt spid="306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6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6179">
                                            <p:txEl>
                                              <p:pRg st="1" end="1"/>
                                            </p:txEl>
                                          </p:spTgt>
                                        </p:tgtEl>
                                        <p:attrNameLst>
                                          <p:attrName>style.visibility</p:attrName>
                                        </p:attrNameLst>
                                      </p:cBhvr>
                                      <p:to>
                                        <p:strVal val="visible"/>
                                      </p:to>
                                    </p:set>
                                    <p:anim calcmode="lin" valueType="num">
                                      <p:cBhvr additive="base">
                                        <p:cTn id="13" dur="500" fill="hold"/>
                                        <p:tgtEl>
                                          <p:spTgt spid="306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6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6179">
                                            <p:txEl>
                                              <p:pRg st="2" end="2"/>
                                            </p:txEl>
                                          </p:spTgt>
                                        </p:tgtEl>
                                        <p:attrNameLst>
                                          <p:attrName>style.visibility</p:attrName>
                                        </p:attrNameLst>
                                      </p:cBhvr>
                                      <p:to>
                                        <p:strVal val="visible"/>
                                      </p:to>
                                    </p:set>
                                    <p:anim calcmode="lin" valueType="num">
                                      <p:cBhvr additive="base">
                                        <p:cTn id="19" dur="500" fill="hold"/>
                                        <p:tgtEl>
                                          <p:spTgt spid="3061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61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6179">
                                            <p:txEl>
                                              <p:pRg st="3" end="3"/>
                                            </p:txEl>
                                          </p:spTgt>
                                        </p:tgtEl>
                                        <p:attrNameLst>
                                          <p:attrName>style.visibility</p:attrName>
                                        </p:attrNameLst>
                                      </p:cBhvr>
                                      <p:to>
                                        <p:strVal val="visible"/>
                                      </p:to>
                                    </p:set>
                                    <p:anim calcmode="lin" valueType="num">
                                      <p:cBhvr additive="base">
                                        <p:cTn id="25" dur="500" fill="hold"/>
                                        <p:tgtEl>
                                          <p:spTgt spid="3061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617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altLang="zh-CN" sz="3600"/>
              <a:t>5</a:t>
            </a:r>
            <a:r>
              <a:rPr lang="zh-CN" altLang="en-US" sz="3600"/>
              <a:t>、数组边界检查</a:t>
            </a:r>
            <a:endParaRPr lang="en-US" altLang="zh-CN" sz="3600"/>
          </a:p>
        </p:txBody>
      </p:sp>
      <p:sp>
        <p:nvSpPr>
          <p:cNvPr id="307203" name="Rectangle 3"/>
          <p:cNvSpPr>
            <a:spLocks noGrp="1" noChangeArrowheads="1"/>
          </p:cNvSpPr>
          <p:nvPr>
            <p:ph type="body" idx="1"/>
          </p:nvPr>
        </p:nvSpPr>
        <p:spPr/>
        <p:txBody>
          <a:bodyPr/>
          <a:lstStyle/>
          <a:p>
            <a:r>
              <a:rPr lang="zh-CN" altLang="en-US"/>
              <a:t>数组边界检查能防止所有的缓冲区溢出的产生和攻击。方法包括：</a:t>
            </a:r>
          </a:p>
          <a:p>
            <a:pPr lvl="1"/>
            <a:r>
              <a:rPr lang="en-US" altLang="zh-CN">
                <a:latin typeface="Times New Roman" panose="02020603050405020304" pitchFamily="18" charset="0"/>
              </a:rPr>
              <a:t>C</a:t>
            </a:r>
            <a:r>
              <a:rPr lang="zh-CN" altLang="en-US">
                <a:latin typeface="Times New Roman" panose="02020603050405020304" pitchFamily="18" charset="0"/>
              </a:rPr>
              <a:t>的数组边界检查（</a:t>
            </a:r>
            <a:r>
              <a:rPr lang="en-US" altLang="zh-CN">
                <a:latin typeface="Times New Roman" panose="02020603050405020304" pitchFamily="18" charset="0"/>
              </a:rPr>
              <a:t>Jones &amp; Kelly </a:t>
            </a:r>
            <a:r>
              <a:rPr lang="zh-CN" altLang="en-US">
                <a:latin typeface="Times New Roman" panose="02020603050405020304" pitchFamily="18" charset="0"/>
              </a:rPr>
              <a:t>）；</a:t>
            </a:r>
          </a:p>
          <a:p>
            <a:pPr lvl="1"/>
            <a:r>
              <a:rPr lang="en-US" altLang="zh-CN">
                <a:latin typeface="Times New Roman" panose="02020603050405020304" pitchFamily="18" charset="0"/>
              </a:rPr>
              <a:t>Compaq C </a:t>
            </a:r>
            <a:r>
              <a:rPr lang="zh-CN" altLang="en-US">
                <a:latin typeface="Times New Roman" panose="02020603050405020304" pitchFamily="18" charset="0"/>
              </a:rPr>
              <a:t>编译器（</a:t>
            </a:r>
            <a:r>
              <a:rPr lang="en-US" altLang="zh-CN">
                <a:latin typeface="Times New Roman" panose="02020603050405020304" pitchFamily="18" charset="0"/>
              </a:rPr>
              <a:t>Compaq</a:t>
            </a:r>
            <a:r>
              <a:rPr lang="zh-CN" altLang="en-US">
                <a:latin typeface="Times New Roman" panose="02020603050405020304" pitchFamily="18" charset="0"/>
              </a:rPr>
              <a:t>公司为</a:t>
            </a:r>
            <a:r>
              <a:rPr lang="en-US" altLang="zh-CN">
                <a:latin typeface="Times New Roman" panose="02020603050405020304" pitchFamily="18" charset="0"/>
              </a:rPr>
              <a:t>Alpha CPU</a:t>
            </a:r>
            <a:r>
              <a:rPr lang="zh-CN" altLang="en-US">
                <a:latin typeface="Times New Roman" panose="02020603050405020304" pitchFamily="18" charset="0"/>
              </a:rPr>
              <a:t>开发的</a:t>
            </a:r>
            <a:r>
              <a:rPr lang="en-US" altLang="zh-CN">
                <a:latin typeface="Times New Roman" panose="02020603050405020304" pitchFamily="18" charset="0"/>
              </a:rPr>
              <a:t>C</a:t>
            </a:r>
            <a:r>
              <a:rPr lang="zh-CN" altLang="en-US">
                <a:latin typeface="Times New Roman" panose="02020603050405020304" pitchFamily="18" charset="0"/>
              </a:rPr>
              <a:t>编译器支持有限度的边界检查 ）；</a:t>
            </a:r>
          </a:p>
          <a:p>
            <a:pPr lvl="1"/>
            <a:r>
              <a:rPr lang="zh-CN" altLang="en-US">
                <a:latin typeface="Times New Roman" panose="02020603050405020304" pitchFamily="18" charset="0"/>
              </a:rPr>
              <a:t>内存存取检查（</a:t>
            </a:r>
            <a:r>
              <a:rPr lang="en-US" altLang="zh-CN">
                <a:latin typeface="Times New Roman" panose="02020603050405020304" pitchFamily="18" charset="0"/>
              </a:rPr>
              <a:t>Purify </a:t>
            </a:r>
            <a:r>
              <a:rPr lang="zh-CN" altLang="en-US">
                <a:latin typeface="Times New Roman" panose="02020603050405020304" pitchFamily="18" charset="0"/>
              </a:rPr>
              <a:t>工具）：使用“目标代码插入”技术来检查所有的内存存取；</a:t>
            </a:r>
          </a:p>
          <a:p>
            <a:pPr lvl="1"/>
            <a:r>
              <a:rPr lang="zh-CN" altLang="en-US">
                <a:latin typeface="Times New Roman" panose="02020603050405020304" pitchFamily="18" charset="0"/>
              </a:rPr>
              <a:t>类型</a:t>
            </a:r>
            <a:r>
              <a:rPr lang="en-US" altLang="zh-CN">
                <a:latin typeface="Times New Roman" panose="02020603050405020304" pitchFamily="18" charset="0"/>
              </a:rPr>
              <a:t>-</a:t>
            </a:r>
            <a:r>
              <a:rPr lang="zh-CN" altLang="en-US">
                <a:latin typeface="Times New Roman" panose="02020603050405020304" pitchFamily="18" charset="0"/>
              </a:rPr>
              <a:t>安全语言：</a:t>
            </a:r>
            <a:r>
              <a:rPr lang="en-US" altLang="zh-CN">
                <a:latin typeface="Times New Roman" panose="02020603050405020304" pitchFamily="18" charset="0"/>
              </a:rPr>
              <a:t>Java</a:t>
            </a:r>
            <a:r>
              <a:rPr lang="zh-CN" altLang="en-US">
                <a:latin typeface="Times New Roman" panose="02020603050405020304" pitchFamily="18" charset="0"/>
              </a:rPr>
              <a:t>，</a:t>
            </a:r>
            <a:r>
              <a:rPr lang="en-US" altLang="zh-CN">
                <a:latin typeface="Times New Roman" panose="02020603050405020304" pitchFamily="18" charset="0"/>
              </a:rPr>
              <a:t>C#</a:t>
            </a:r>
            <a:r>
              <a:rPr lang="zh-CN" altLang="en-US">
                <a:latin typeface="Times New Roman" panose="02020603050405020304" pitchFamily="18" charset="0"/>
              </a:rPr>
              <a:t>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 calcmode="lin" valueType="num">
                                      <p:cBhvr additive="base">
                                        <p:cTn id="7" dur="500" fill="hold"/>
                                        <p:tgtEl>
                                          <p:spTgt spid="307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03">
                                            <p:txEl>
                                              <p:pRg st="1" end="1"/>
                                            </p:txEl>
                                          </p:spTgt>
                                        </p:tgtEl>
                                        <p:attrNameLst>
                                          <p:attrName>style.visibility</p:attrName>
                                        </p:attrNameLst>
                                      </p:cBhvr>
                                      <p:to>
                                        <p:strVal val="visible"/>
                                      </p:to>
                                    </p:set>
                                    <p:anim calcmode="lin" valueType="num">
                                      <p:cBhvr additive="base">
                                        <p:cTn id="13" dur="500" fill="hold"/>
                                        <p:tgtEl>
                                          <p:spTgt spid="3072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203">
                                            <p:txEl>
                                              <p:pRg st="2" end="2"/>
                                            </p:txEl>
                                          </p:spTgt>
                                        </p:tgtEl>
                                        <p:attrNameLst>
                                          <p:attrName>style.visibility</p:attrName>
                                        </p:attrNameLst>
                                      </p:cBhvr>
                                      <p:to>
                                        <p:strVal val="visible"/>
                                      </p:to>
                                    </p:set>
                                    <p:anim calcmode="lin" valueType="num">
                                      <p:cBhvr additive="base">
                                        <p:cTn id="19" dur="500" fill="hold"/>
                                        <p:tgtEl>
                                          <p:spTgt spid="3072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203">
                                            <p:txEl>
                                              <p:pRg st="3" end="3"/>
                                            </p:txEl>
                                          </p:spTgt>
                                        </p:tgtEl>
                                        <p:attrNameLst>
                                          <p:attrName>style.visibility</p:attrName>
                                        </p:attrNameLst>
                                      </p:cBhvr>
                                      <p:to>
                                        <p:strVal val="visible"/>
                                      </p:to>
                                    </p:set>
                                    <p:anim calcmode="lin" valueType="num">
                                      <p:cBhvr additive="base">
                                        <p:cTn id="25" dur="500" fill="hold"/>
                                        <p:tgtEl>
                                          <p:spTgt spid="3072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203">
                                            <p:txEl>
                                              <p:pRg st="4" end="4"/>
                                            </p:txEl>
                                          </p:spTgt>
                                        </p:tgtEl>
                                        <p:attrNameLst>
                                          <p:attrName>style.visibility</p:attrName>
                                        </p:attrNameLst>
                                      </p:cBhvr>
                                      <p:to>
                                        <p:strVal val="visible"/>
                                      </p:to>
                                    </p:set>
                                    <p:anim calcmode="lin" valueType="num">
                                      <p:cBhvr additive="base">
                                        <p:cTn id="31" dur="500" fill="hold"/>
                                        <p:tgtEl>
                                          <p:spTgt spid="3072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2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altLang="zh-CN" sz="3600"/>
              <a:t>6</a:t>
            </a:r>
            <a:r>
              <a:rPr lang="zh-CN" altLang="en-US" sz="3600"/>
              <a:t>、指针完整性检查</a:t>
            </a:r>
            <a:endParaRPr lang="en-US" altLang="zh-CN" sz="3600"/>
          </a:p>
        </p:txBody>
      </p:sp>
      <p:sp>
        <p:nvSpPr>
          <p:cNvPr id="308227" name="Rectangle 3"/>
          <p:cNvSpPr>
            <a:spLocks noGrp="1" noChangeArrowheads="1"/>
          </p:cNvSpPr>
          <p:nvPr>
            <p:ph type="body" idx="1"/>
          </p:nvPr>
        </p:nvSpPr>
        <p:spPr>
          <a:xfrm>
            <a:off x="611187" y="1335088"/>
            <a:ext cx="8027987" cy="4970462"/>
          </a:xfrm>
        </p:spPr>
        <p:txBody>
          <a:bodyPr/>
          <a:lstStyle/>
          <a:p>
            <a:r>
              <a:rPr lang="zh-CN" altLang="en-US" dirty="0">
                <a:solidFill>
                  <a:srgbClr val="FF0000"/>
                </a:solidFill>
              </a:rPr>
              <a:t>程序指针完整性检查</a:t>
            </a:r>
            <a:r>
              <a:rPr lang="zh-CN" altLang="en-US" dirty="0"/>
              <a:t>：阻止由于函数返回地址或函数指针的改变而导致的程序执行流程的改变。</a:t>
            </a:r>
          </a:p>
          <a:p>
            <a:r>
              <a:rPr lang="zh-CN" altLang="en-US" dirty="0"/>
              <a:t>原理：在每次在程序指针被引用之前先检测该指针是否已被恶意改动过，如果发现被改动，程序就拒绝执行。因此即使一个攻击者成功地改变程序的指针，由于系统事先检测到了指针的改变，因此这个指针不会被使用。</a:t>
            </a:r>
          </a:p>
          <a:p>
            <a:r>
              <a:rPr lang="zh-CN" altLang="en-US" dirty="0"/>
              <a:t>三个研究方向：手写的堆栈检测、堆栈保护、保护指针。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 calcmode="lin" valueType="num">
                                      <p:cBhvr additive="base">
                                        <p:cTn id="7" dur="500" fill="hold"/>
                                        <p:tgtEl>
                                          <p:spTgt spid="308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8227">
                                            <p:txEl>
                                              <p:pRg st="1" end="1"/>
                                            </p:txEl>
                                          </p:spTgt>
                                        </p:tgtEl>
                                        <p:attrNameLst>
                                          <p:attrName>style.visibility</p:attrName>
                                        </p:attrNameLst>
                                      </p:cBhvr>
                                      <p:to>
                                        <p:strVal val="visible"/>
                                      </p:to>
                                    </p:set>
                                    <p:anim calcmode="lin" valueType="num">
                                      <p:cBhvr additive="base">
                                        <p:cTn id="13" dur="500" fill="hold"/>
                                        <p:tgtEl>
                                          <p:spTgt spid="3082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8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8227">
                                            <p:txEl>
                                              <p:pRg st="2" end="2"/>
                                            </p:txEl>
                                          </p:spTgt>
                                        </p:tgtEl>
                                        <p:attrNameLst>
                                          <p:attrName>style.visibility</p:attrName>
                                        </p:attrNameLst>
                                      </p:cBhvr>
                                      <p:to>
                                        <p:strVal val="visible"/>
                                      </p:to>
                                    </p:set>
                                    <p:anim calcmode="lin" valueType="num">
                                      <p:cBhvr additive="base">
                                        <p:cTn id="19" dur="500" fill="hold"/>
                                        <p:tgtEl>
                                          <p:spTgt spid="3082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82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altLang="zh-CN" sz="3600"/>
              <a:t>7</a:t>
            </a:r>
            <a:r>
              <a:rPr lang="zh-CN" altLang="en-US" sz="3600"/>
              <a:t>、其它防御方法</a:t>
            </a:r>
            <a:endParaRPr lang="en-US" altLang="zh-CN" sz="3600"/>
          </a:p>
        </p:txBody>
      </p:sp>
      <p:sp>
        <p:nvSpPr>
          <p:cNvPr id="309251" name="Rectangle 3"/>
          <p:cNvSpPr>
            <a:spLocks noGrp="1" noChangeArrowheads="1"/>
          </p:cNvSpPr>
          <p:nvPr>
            <p:ph type="body" idx="1"/>
          </p:nvPr>
        </p:nvSpPr>
        <p:spPr>
          <a:xfrm>
            <a:off x="457200" y="1362075"/>
            <a:ext cx="8507413" cy="4876800"/>
          </a:xfrm>
        </p:spPr>
        <p:txBody>
          <a:bodyPr/>
          <a:lstStyle/>
          <a:p>
            <a:pPr>
              <a:lnSpc>
                <a:spcPct val="85000"/>
              </a:lnSpc>
            </a:pPr>
            <a:r>
              <a:rPr lang="zh-CN" altLang="en-US" sz="2600" dirty="0">
                <a:solidFill>
                  <a:srgbClr val="FF0000"/>
                </a:solidFill>
                <a:latin typeface="Times New Roman" panose="02020603050405020304" pitchFamily="18" charset="0"/>
              </a:rPr>
              <a:t>改进标准库</a:t>
            </a:r>
            <a:r>
              <a:rPr lang="zh-CN" altLang="en-US" sz="2600" dirty="0">
                <a:latin typeface="Times New Roman" panose="02020603050405020304" pitchFamily="18" charset="0"/>
              </a:rPr>
              <a:t>。比如改进</a:t>
            </a:r>
            <a:r>
              <a:rPr lang="en-US" altLang="zh-CN" sz="2600" dirty="0">
                <a:latin typeface="Times New Roman" panose="02020603050405020304" pitchFamily="18" charset="0"/>
              </a:rPr>
              <a:t>C</a:t>
            </a:r>
            <a:r>
              <a:rPr lang="zh-CN" altLang="en-US" sz="2600" dirty="0">
                <a:latin typeface="Times New Roman" panose="02020603050405020304" pitchFamily="18" charset="0"/>
              </a:rPr>
              <a:t>语言函数库，对具有缓冲区溢出攻击隐患的系统函数如</a:t>
            </a:r>
            <a:r>
              <a:rPr lang="en-US" altLang="zh-CN" sz="2600" dirty="0">
                <a:latin typeface="Times New Roman" panose="02020603050405020304" pitchFamily="18" charset="0"/>
              </a:rPr>
              <a:t>gets()</a:t>
            </a:r>
            <a:r>
              <a:rPr lang="zh-CN" altLang="en-US" sz="2600" dirty="0">
                <a:latin typeface="Times New Roman" panose="02020603050405020304" pitchFamily="18" charset="0"/>
              </a:rPr>
              <a:t>，</a:t>
            </a:r>
            <a:r>
              <a:rPr lang="en-US" altLang="zh-CN" sz="2600" dirty="0" err="1">
                <a:latin typeface="Times New Roman" panose="02020603050405020304" pitchFamily="18" charset="0"/>
              </a:rPr>
              <a:t>sprintf</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err="1">
                <a:latin typeface="Times New Roman" panose="02020603050405020304" pitchFamily="18" charset="0"/>
              </a:rPr>
              <a:t>strcpy</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err="1">
                <a:latin typeface="Times New Roman" panose="02020603050405020304" pitchFamily="18" charset="0"/>
              </a:rPr>
              <a:t>strcat</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err="1">
                <a:latin typeface="Times New Roman" panose="02020603050405020304" pitchFamily="18" charset="0"/>
              </a:rPr>
              <a:t>fscanf</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err="1">
                <a:latin typeface="Times New Roman" panose="02020603050405020304" pitchFamily="18" charset="0"/>
              </a:rPr>
              <a:t>scanf</a:t>
            </a:r>
            <a:r>
              <a:rPr lang="en-US" altLang="zh-CN" sz="2600" dirty="0">
                <a:latin typeface="Times New Roman" panose="02020603050405020304" pitchFamily="18" charset="0"/>
              </a:rPr>
              <a:t>()</a:t>
            </a:r>
            <a:r>
              <a:rPr lang="zh-CN" altLang="en-US" sz="2600" dirty="0">
                <a:latin typeface="Times New Roman" panose="02020603050405020304" pitchFamily="18" charset="0"/>
              </a:rPr>
              <a:t>，</a:t>
            </a:r>
            <a:r>
              <a:rPr lang="en-US" altLang="zh-CN" sz="2600" dirty="0" err="1">
                <a:latin typeface="Times New Roman" panose="02020603050405020304" pitchFamily="18" charset="0"/>
              </a:rPr>
              <a:t>vsprintf</a:t>
            </a:r>
            <a:r>
              <a:rPr lang="en-US" altLang="zh-CN" sz="2600" dirty="0">
                <a:latin typeface="Times New Roman" panose="02020603050405020304" pitchFamily="18" charset="0"/>
              </a:rPr>
              <a:t>()</a:t>
            </a:r>
            <a:r>
              <a:rPr lang="zh-CN" altLang="en-US" sz="2600" dirty="0">
                <a:latin typeface="Times New Roman" panose="02020603050405020304" pitchFamily="18" charset="0"/>
              </a:rPr>
              <a:t>等进行改进，开发出更安全的封装了若干已知易受堆栈溢出攻击的库函数。</a:t>
            </a:r>
          </a:p>
          <a:p>
            <a:pPr>
              <a:lnSpc>
                <a:spcPct val="85000"/>
              </a:lnSpc>
            </a:pPr>
            <a:r>
              <a:rPr lang="zh-CN" altLang="en-US" sz="2600" dirty="0">
                <a:solidFill>
                  <a:srgbClr val="FF0000"/>
                </a:solidFill>
              </a:rPr>
              <a:t>分割控制和数据堆栈</a:t>
            </a:r>
            <a:r>
              <a:rPr lang="zh-CN" altLang="en-US" sz="2600" dirty="0"/>
              <a:t> ：将堆栈分割为两个堆栈，一个用于存储控制信息（如返回地址），另一个用于控制其他所有数据。</a:t>
            </a:r>
          </a:p>
          <a:p>
            <a:pPr>
              <a:lnSpc>
                <a:spcPct val="85000"/>
              </a:lnSpc>
            </a:pPr>
            <a:r>
              <a:rPr lang="zh-CN" altLang="en-US" sz="2600" dirty="0">
                <a:solidFill>
                  <a:srgbClr val="FF0000"/>
                </a:solidFill>
              </a:rPr>
              <a:t>使堆栈向高地址增长</a:t>
            </a:r>
            <a:r>
              <a:rPr lang="zh-CN" altLang="en-US" sz="2600" dirty="0"/>
              <a:t>：使用堆栈压入数据时向高地址方向前进，那么无论缓冲区如何溢出，都不可能覆盖低地址处的函数返回地址指针，也就避免了缓冲区溢出攻击。但这种方法仍然无法防范利用堆和静态数据段的缓冲区进行溢出的攻击。</a:t>
            </a:r>
            <a:r>
              <a:rPr lang="zh-CN" altLang="en-US" sz="2400" dirty="0"/>
              <a:t> </a:t>
            </a:r>
            <a:endParaRPr lang="zh-CN" altLang="en-US" sz="26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 calcmode="lin" valueType="num">
                                      <p:cBhvr additive="base">
                                        <p:cTn id="7" dur="500" fill="hold"/>
                                        <p:tgtEl>
                                          <p:spTgt spid="309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9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9251">
                                            <p:txEl>
                                              <p:pRg st="1" end="1"/>
                                            </p:txEl>
                                          </p:spTgt>
                                        </p:tgtEl>
                                        <p:attrNameLst>
                                          <p:attrName>style.visibility</p:attrName>
                                        </p:attrNameLst>
                                      </p:cBhvr>
                                      <p:to>
                                        <p:strVal val="visible"/>
                                      </p:to>
                                    </p:set>
                                    <p:anim calcmode="lin" valueType="num">
                                      <p:cBhvr additive="base">
                                        <p:cTn id="13" dur="500" fill="hold"/>
                                        <p:tgtEl>
                                          <p:spTgt spid="309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9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9251">
                                            <p:txEl>
                                              <p:pRg st="2" end="2"/>
                                            </p:txEl>
                                          </p:spTgt>
                                        </p:tgtEl>
                                        <p:attrNameLst>
                                          <p:attrName>style.visibility</p:attrName>
                                        </p:attrNameLst>
                                      </p:cBhvr>
                                      <p:to>
                                        <p:strVal val="visible"/>
                                      </p:to>
                                    </p:set>
                                    <p:anim calcmode="lin" valueType="num">
                                      <p:cBhvr additive="base">
                                        <p:cTn id="19" dur="500" fill="hold"/>
                                        <p:tgtEl>
                                          <p:spTgt spid="309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92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1184275" y="419100"/>
            <a:ext cx="6407150" cy="563563"/>
          </a:xfrm>
        </p:spPr>
        <p:txBody>
          <a:bodyPr/>
          <a:lstStyle/>
          <a:p>
            <a:r>
              <a:rPr lang="zh-CN" altLang="en-US" sz="3600" dirty="0"/>
              <a:t>缓冲区溢出的防范策略</a:t>
            </a:r>
          </a:p>
        </p:txBody>
      </p:sp>
      <p:graphicFrame>
        <p:nvGraphicFramePr>
          <p:cNvPr id="311338" name="Group 42"/>
          <p:cNvGraphicFramePr>
            <a:graphicFrameLocks noGrp="1"/>
          </p:cNvGraphicFramePr>
          <p:nvPr>
            <p:ph idx="1"/>
          </p:nvPr>
        </p:nvGraphicFramePr>
        <p:xfrm>
          <a:off x="312738" y="1582738"/>
          <a:ext cx="8507412" cy="4440303"/>
        </p:xfrm>
        <a:graphic>
          <a:graphicData uri="http://schemas.openxmlformats.org/drawingml/2006/table">
            <a:tbl>
              <a:tblPr/>
              <a:tblGrid>
                <a:gridCol w="1944687">
                  <a:extLst>
                    <a:ext uri="{9D8B030D-6E8A-4147-A177-3AD203B41FA5}">
                      <a16:colId xmlns:a16="http://schemas.microsoft.com/office/drawing/2014/main" xmlns="" val="20000"/>
                    </a:ext>
                  </a:extLst>
                </a:gridCol>
                <a:gridCol w="2316163">
                  <a:extLst>
                    <a:ext uri="{9D8B030D-6E8A-4147-A177-3AD203B41FA5}">
                      <a16:colId xmlns:a16="http://schemas.microsoft.com/office/drawing/2014/main" xmlns="" val="20001"/>
                    </a:ext>
                  </a:extLst>
                </a:gridCol>
                <a:gridCol w="2105025">
                  <a:extLst>
                    <a:ext uri="{9D8B030D-6E8A-4147-A177-3AD203B41FA5}">
                      <a16:colId xmlns:a16="http://schemas.microsoft.com/office/drawing/2014/main" xmlns="" val="20002"/>
                    </a:ext>
                  </a:extLst>
                </a:gridCol>
                <a:gridCol w="2141537">
                  <a:extLst>
                    <a:ext uri="{9D8B030D-6E8A-4147-A177-3AD203B41FA5}">
                      <a16:colId xmlns:a16="http://schemas.microsoft.com/office/drawing/2014/main" xmlns="" val="20003"/>
                    </a:ext>
                  </a:extLst>
                </a:gridCol>
              </a:tblGrid>
              <a:tr h="782638">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Arial" panose="020B0604020202020204"/>
                          <a:ea typeface="黑体" panose="02010609060101010101" pitchFamily="2" charset="-122"/>
                        </a:rPr>
                        <a:t> </a:t>
                      </a:r>
                      <a:endPar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堆栈</a:t>
                      </a:r>
                      <a:endPar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20000"/>
                        </a:spcAft>
                        <a:buClrTx/>
                        <a:buSzTx/>
                        <a:buFontTx/>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r>
                        <a:rPr kumimoji="0" lang="en-US" altLang="zh-CN"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Stack Buffer</a:t>
                      </a: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堆</a:t>
                      </a:r>
                      <a:endPar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20000"/>
                        </a:spcAft>
                        <a:buClrTx/>
                        <a:buSzTx/>
                        <a:buFontTx/>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r>
                        <a:rPr kumimoji="0" lang="en-US" altLang="zh-CN"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Heap Buffer</a:t>
                      </a: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静态数据段</a:t>
                      </a:r>
                      <a:endParaRPr kumimoji="0" lang="zh-CN" altLang="en-US" sz="22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20000"/>
                        </a:spcAft>
                        <a:buClrTx/>
                        <a:buSzTx/>
                        <a:buFontTx/>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r>
                        <a:rPr kumimoji="0" lang="en-US" altLang="zh-CN"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Static Buffer</a:t>
                      </a: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12813">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活动记录</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堆栈保护</a:t>
                      </a:r>
                      <a:endPar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非执行的缓冲区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堆栈保护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堆栈保护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96938">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函数指针</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endPar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非执行的缓冲区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15988">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长跳转缓冲区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endPar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非执行的缓冲区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15988">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其它变量</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手工的指针保护</a:t>
                      </a:r>
                      <a:endPar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非执行的缓冲区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手工的指针保护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20000"/>
                        </a:spcAft>
                        <a:buClrTx/>
                        <a:buSzTx/>
                        <a:buFontTx/>
                        <a:buNone/>
                      </a:pPr>
                      <a:r>
                        <a:rPr kumimoji="0" lang="zh-CN" altLang="en-US" sz="2200" b="1" i="0" u="none" strike="noStrike" cap="none" normalizeH="0" baseline="0">
                          <a:ln>
                            <a:noFill/>
                          </a:ln>
                          <a:solidFill>
                            <a:srgbClr val="000000"/>
                          </a:solidFill>
                          <a:effectLst/>
                          <a:latin typeface="黑体" panose="02010609060101010101" pitchFamily="2" charset="-122"/>
                          <a:ea typeface="黑体" panose="02010609060101010101" pitchFamily="2" charset="-122"/>
                        </a:rPr>
                        <a:t>手工的指针保护</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9130" y="1021715"/>
            <a:ext cx="7772400" cy="4647565"/>
          </a:xfrm>
        </p:spPr>
        <p:txBody>
          <a:bodyPr/>
          <a:lstStyle/>
          <a:p>
            <a:pPr marL="0" indent="0">
              <a:buNone/>
            </a:pPr>
            <a:r>
              <a:rPr lang="en-US" altLang="zh-CN" sz="1600" dirty="0"/>
              <a:t>#include &lt;</a:t>
            </a:r>
            <a:r>
              <a:rPr lang="en-US" altLang="zh-CN" sz="1600" dirty="0" err="1"/>
              <a:t>stdio.h</a:t>
            </a:r>
            <a:r>
              <a:rPr lang="en-US" altLang="zh-CN" sz="1600" dirty="0"/>
              <a:t>&gt;</a:t>
            </a:r>
          </a:p>
          <a:p>
            <a:pPr marL="0" indent="0">
              <a:buNone/>
            </a:pPr>
            <a:r>
              <a:rPr lang="en-US" altLang="zh-CN" sz="1600" dirty="0"/>
              <a:t>#define PASSWORD “1234567”</a:t>
            </a:r>
          </a:p>
          <a:p>
            <a:pPr marL="0" indent="0">
              <a:buNone/>
            </a:pPr>
            <a:r>
              <a:rPr lang="en-US" altLang="zh-CN" sz="1200" dirty="0" err="1"/>
              <a:t>int</a:t>
            </a:r>
            <a:r>
              <a:rPr lang="en-US" altLang="zh-CN" sz="1200" dirty="0"/>
              <a:t> </a:t>
            </a:r>
            <a:r>
              <a:rPr lang="en-US" altLang="zh-CN" sz="1200" dirty="0" err="1"/>
              <a:t>verify_password</a:t>
            </a:r>
            <a:r>
              <a:rPr lang="en-US" altLang="zh-CN" sz="1200" dirty="0"/>
              <a:t>( char *password)</a:t>
            </a:r>
          </a:p>
          <a:p>
            <a:pPr marL="0" indent="0">
              <a:buNone/>
            </a:pPr>
            <a:r>
              <a:rPr lang="en-US" altLang="zh-CN" sz="1200" dirty="0"/>
              <a:t>{ </a:t>
            </a:r>
          </a:p>
          <a:p>
            <a:pPr marL="0" indent="0">
              <a:buNone/>
            </a:pPr>
            <a:r>
              <a:rPr lang="en-US" altLang="zh-CN" sz="1200" dirty="0" err="1"/>
              <a:t>int</a:t>
            </a:r>
            <a:r>
              <a:rPr lang="en-US" altLang="zh-CN" sz="1200" dirty="0"/>
              <a:t> authenticated;</a:t>
            </a:r>
          </a:p>
          <a:p>
            <a:pPr marL="0" indent="0">
              <a:buNone/>
            </a:pPr>
            <a:r>
              <a:rPr lang="en-US" altLang="zh-CN" sz="1200" dirty="0"/>
              <a:t>char buffer[8];c</a:t>
            </a:r>
          </a:p>
          <a:p>
            <a:pPr marL="0" indent="0">
              <a:buNone/>
            </a:pPr>
            <a:r>
              <a:rPr lang="en-US" altLang="zh-CN" sz="1200" dirty="0" err="1"/>
              <a:t>autenticated</a:t>
            </a:r>
            <a:r>
              <a:rPr lang="en-US" altLang="zh-CN" sz="1200" dirty="0"/>
              <a:t>=</a:t>
            </a:r>
            <a:r>
              <a:rPr lang="en-US" altLang="zh-CN" sz="1200" dirty="0" err="1"/>
              <a:t>strcmp</a:t>
            </a:r>
            <a:r>
              <a:rPr lang="en-US" altLang="zh-CN" sz="1200" dirty="0"/>
              <a:t>(</a:t>
            </a:r>
            <a:r>
              <a:rPr lang="en-US" altLang="zh-CN" sz="1200" dirty="0" err="1"/>
              <a:t>password,PASSWORD</a:t>
            </a:r>
            <a:r>
              <a:rPr lang="en-US" altLang="zh-CN" sz="1200" dirty="0"/>
              <a:t>);</a:t>
            </a:r>
          </a:p>
          <a:p>
            <a:pPr marL="0" indent="0">
              <a:buNone/>
            </a:pPr>
            <a:r>
              <a:rPr lang="en-US" altLang="zh-CN" sz="1200" dirty="0" err="1"/>
              <a:t>strcpy</a:t>
            </a:r>
            <a:r>
              <a:rPr lang="en-US" altLang="zh-CN" sz="1200" dirty="0"/>
              <a:t>(</a:t>
            </a:r>
            <a:r>
              <a:rPr lang="en-US" altLang="zh-CN" sz="1200" dirty="0" err="1"/>
              <a:t>buffer,password</a:t>
            </a:r>
            <a:r>
              <a:rPr lang="en-US" altLang="zh-CN" sz="1200" dirty="0"/>
              <a:t>); </a:t>
            </a:r>
          </a:p>
          <a:p>
            <a:pPr marL="0" indent="0">
              <a:buNone/>
            </a:pPr>
            <a:r>
              <a:rPr lang="en-US" altLang="zh-CN" sz="1200" dirty="0"/>
              <a:t> //</a:t>
            </a:r>
            <a:r>
              <a:rPr lang="zh-CN" altLang="en-US" sz="1400" dirty="0"/>
              <a:t>这句可能导致缓冲区溢出，当溢出发生时 ，即使前一句比较没有通过，但</a:t>
            </a:r>
            <a:r>
              <a:rPr lang="en-US" altLang="zh-CN" sz="1400" dirty="0" err="1">
                <a:sym typeface="+mn-ea"/>
              </a:rPr>
              <a:t>autenticated</a:t>
            </a:r>
            <a:r>
              <a:rPr lang="zh-CN" altLang="en-US" sz="1400" dirty="0">
                <a:sym typeface="+mn-ea"/>
              </a:rPr>
              <a:t>已经被覆盖成新的值，所以下句返回的结果不正确，从而是主程序判断语句结果不正确</a:t>
            </a:r>
          </a:p>
          <a:p>
            <a:pPr marL="0" indent="0">
              <a:buNone/>
            </a:pPr>
            <a:r>
              <a:rPr lang="en-US" altLang="zh-CN" sz="1200" dirty="0"/>
              <a:t>return </a:t>
            </a:r>
            <a:r>
              <a:rPr lang="en-US" altLang="zh-CN" sz="1200" dirty="0" err="1"/>
              <a:t>autenticated</a:t>
            </a:r>
            <a:r>
              <a:rPr lang="en-US" altLang="zh-CN" sz="1200" dirty="0"/>
              <a:t>;</a:t>
            </a:r>
          </a:p>
          <a:p>
            <a:pPr marL="0" indent="0">
              <a:buNone/>
            </a:pPr>
            <a:r>
              <a:rPr lang="en-US" altLang="zh-CN" sz="1200" dirty="0"/>
              <a:t>}</a:t>
            </a:r>
          </a:p>
          <a:p>
            <a:pPr marL="0" indent="0">
              <a:buNone/>
            </a:pPr>
            <a:endParaRPr lang="en-US" altLang="zh-CN" sz="1600" dirty="0"/>
          </a:p>
        </p:txBody>
      </p:sp>
      <p:sp>
        <p:nvSpPr>
          <p:cNvPr id="3" name="标题 2"/>
          <p:cNvSpPr>
            <a:spLocks noGrp="1"/>
          </p:cNvSpPr>
          <p:nvPr>
            <p:ph type="title"/>
          </p:nvPr>
        </p:nvSpPr>
        <p:spPr/>
        <p:txBody>
          <a:bodyPr/>
          <a:lstStyle/>
          <a:p>
            <a:r>
              <a:rPr lang="zh-CN" altLang="en-US" dirty="0" smtClean="0">
                <a:sym typeface="+mn-ea"/>
              </a:rPr>
              <a:t>              溢出利用例</a:t>
            </a:r>
            <a:r>
              <a:rPr lang="en-US" altLang="zh-CN" dirty="0">
                <a:sym typeface="+mn-ea"/>
              </a:rPr>
              <a:t>2</a:t>
            </a:r>
          </a:p>
        </p:txBody>
      </p:sp>
    </p:spTree>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5491</Words>
  <Application>Microsoft Office PowerPoint</Application>
  <PresentationFormat>全屏显示(4:3)</PresentationFormat>
  <Paragraphs>583</Paragraphs>
  <Slides>86</Slides>
  <Notes>2</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86</vt:i4>
      </vt:variant>
    </vt:vector>
  </HeadingPairs>
  <TitlesOfParts>
    <vt:vector size="96" baseType="lpstr">
      <vt:lpstr>黑体</vt:lpstr>
      <vt:lpstr>华文中宋</vt:lpstr>
      <vt:lpstr>楷体_GB2312</vt:lpstr>
      <vt:lpstr>宋体</vt:lpstr>
      <vt:lpstr>新宋体</vt:lpstr>
      <vt:lpstr>Arial</vt:lpstr>
      <vt:lpstr>Tahoma</vt:lpstr>
      <vt:lpstr>Times New Roman</vt:lpstr>
      <vt:lpstr>Wingdings</vt:lpstr>
      <vt:lpstr>1_Blends</vt:lpstr>
      <vt:lpstr>    缓冲区溢出攻击</vt:lpstr>
      <vt:lpstr>基础知识回顾</vt:lpstr>
      <vt:lpstr>内容提要</vt:lpstr>
      <vt:lpstr>缓冲区攻击的概念</vt:lpstr>
      <vt:lpstr>内存攻击</vt:lpstr>
      <vt:lpstr>缓冲区溢出的根源</vt:lpstr>
      <vt:lpstr>溢出利用原理</vt:lpstr>
      <vt:lpstr>                  溢出利用例1</vt:lpstr>
      <vt:lpstr>              溢出利用例2</vt:lpstr>
      <vt:lpstr>          溢出利用例3</vt:lpstr>
      <vt:lpstr>发展历史</vt:lpstr>
      <vt:lpstr>发展历史</vt:lpstr>
      <vt:lpstr>危害性和普遍性</vt:lpstr>
      <vt:lpstr>Buffer Overflow</vt:lpstr>
      <vt:lpstr>内容提要</vt:lpstr>
      <vt:lpstr>缓冲区溢出原理</vt:lpstr>
      <vt:lpstr>堆栈溢出原理图</vt:lpstr>
      <vt:lpstr>缓存溢出表现</vt:lpstr>
      <vt:lpstr>三种内存分配模式（1）</vt:lpstr>
      <vt:lpstr>三种内存分配模式（2）</vt:lpstr>
      <vt:lpstr>三种内存分配模式（3）</vt:lpstr>
      <vt:lpstr>三种内存分配模式比较</vt:lpstr>
      <vt:lpstr>内存布局—不同区域</vt:lpstr>
      <vt:lpstr>内存布局</vt:lpstr>
      <vt:lpstr>一、栈(Stack)溢出</vt:lpstr>
      <vt:lpstr>栈</vt:lpstr>
      <vt:lpstr>堆栈的相关概念</vt:lpstr>
      <vt:lpstr>栈帧的一般结构</vt:lpstr>
      <vt:lpstr>PowerPoint 演示文稿</vt:lpstr>
      <vt:lpstr>函数调用过程</vt:lpstr>
      <vt:lpstr>函数调用的栈帧变化</vt:lpstr>
      <vt:lpstr>栈布局</vt:lpstr>
      <vt:lpstr>函数调用例子</vt:lpstr>
      <vt:lpstr>函数调用过程</vt:lpstr>
      <vt:lpstr>堆栈图</vt:lpstr>
      <vt:lpstr>缓冲区溢出攻击的原理</vt:lpstr>
      <vt:lpstr>缓冲区溢出代码</vt:lpstr>
      <vt:lpstr>内存变化</vt:lpstr>
      <vt:lpstr>缓存溢出表现</vt:lpstr>
      <vt:lpstr>缓存溢出表现</vt:lpstr>
      <vt:lpstr>PowerPoint 演示文稿</vt:lpstr>
      <vt:lpstr>Shell Code</vt:lpstr>
      <vt:lpstr>Shell Code</vt:lpstr>
      <vt:lpstr>windows2000 环境下打开DOS窗口的机器码</vt:lpstr>
      <vt:lpstr>内容提要</vt:lpstr>
      <vt:lpstr>缓冲区溢出攻击的类型</vt:lpstr>
      <vt:lpstr>1、植入法</vt:lpstr>
      <vt:lpstr>植入代码和流程控制的综合图示</vt:lpstr>
      <vt:lpstr>2、活动记录（Activation Records）</vt:lpstr>
      <vt:lpstr>用活动记录控制程序流程图示</vt:lpstr>
      <vt:lpstr>活动记录示意代码</vt:lpstr>
      <vt:lpstr>活动记录栈帧示意图</vt:lpstr>
      <vt:lpstr>3、函数指针（Function Pointers ）</vt:lpstr>
      <vt:lpstr>用函数指针控制程序流程图示</vt:lpstr>
      <vt:lpstr>函数指针示意代码</vt:lpstr>
      <vt:lpstr>函数指针栈帧示意图</vt:lpstr>
      <vt:lpstr>4、长跳转缓冲区 （Longjmp buffers ）</vt:lpstr>
      <vt:lpstr>二、堆（Heap)溢出</vt:lpstr>
      <vt:lpstr>堆溢出</vt:lpstr>
      <vt:lpstr>堆溢出实例</vt:lpstr>
      <vt:lpstr>堆溢出实例</vt:lpstr>
      <vt:lpstr>堆溢出实例</vt:lpstr>
      <vt:lpstr>堆溢出实例</vt:lpstr>
      <vt:lpstr>堆溢出</vt:lpstr>
      <vt:lpstr>三、BSS段溢出</vt:lpstr>
      <vt:lpstr>BSS溢出</vt:lpstr>
      <vt:lpstr>四、格式化字符串溢出</vt:lpstr>
      <vt:lpstr>什么是格式化串溢出</vt:lpstr>
      <vt:lpstr>格式化字符串溢出原理</vt:lpstr>
      <vt:lpstr>printf函数执行时栈帧图</vt:lpstr>
      <vt:lpstr>格式化串溢出实例</vt:lpstr>
      <vt:lpstr>格式化串溢出实例</vt:lpstr>
      <vt:lpstr>格式化串溢出实例</vt:lpstr>
      <vt:lpstr>格式化串溢出实例</vt:lpstr>
      <vt:lpstr>格式化串溢出攻击</vt:lpstr>
      <vt:lpstr>内容提要</vt:lpstr>
      <vt:lpstr>防御策略</vt:lpstr>
      <vt:lpstr>1、关闭不需要的特权程序</vt:lpstr>
      <vt:lpstr>2、及时给程序漏洞打补丁</vt:lpstr>
      <vt:lpstr>3、编写正确的代码</vt:lpstr>
      <vt:lpstr>PowerPoint 演示文稿</vt:lpstr>
      <vt:lpstr>4、非执行的缓冲区</vt:lpstr>
      <vt:lpstr>5、数组边界检查</vt:lpstr>
      <vt:lpstr>6、指针完整性检查</vt:lpstr>
      <vt:lpstr>7、其它防御方法</vt:lpstr>
      <vt:lpstr>缓冲区溢出的防范策略</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1474</cp:revision>
  <dcterms:created xsi:type="dcterms:W3CDTF">2004-07-10T13:16:00Z</dcterms:created>
  <dcterms:modified xsi:type="dcterms:W3CDTF">2022-10-13T23:43:22Z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